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8" r:id="rId4"/>
    <p:sldId id="259" r:id="rId5"/>
    <p:sldId id="260" r:id="rId6"/>
    <p:sldId id="261" r:id="rId7"/>
    <p:sldId id="262" r:id="rId8"/>
    <p:sldId id="278" r:id="rId9"/>
    <p:sldId id="294" r:id="rId10"/>
    <p:sldId id="279" r:id="rId11"/>
    <p:sldId id="280" r:id="rId12"/>
    <p:sldId id="281" r:id="rId13"/>
    <p:sldId id="282" r:id="rId14"/>
    <p:sldId id="283" r:id="rId15"/>
    <p:sldId id="284" r:id="rId16"/>
    <p:sldId id="285" r:id="rId17"/>
    <p:sldId id="286" r:id="rId18"/>
    <p:sldId id="287" r:id="rId19"/>
    <p:sldId id="288" r:id="rId20"/>
    <p:sldId id="289" r:id="rId21"/>
    <p:sldId id="290" r:id="rId22"/>
    <p:sldId id="291" r:id="rId23"/>
    <p:sldId id="292" r:id="rId24"/>
    <p:sldId id="293" r:id="rId25"/>
    <p:sldId id="295" r:id="rId26"/>
    <p:sldId id="296" r:id="rId27"/>
    <p:sldId id="297" r:id="rId28"/>
    <p:sldId id="298" r:id="rId29"/>
    <p:sldId id="299" r:id="rId30"/>
    <p:sldId id="300" r:id="rId31"/>
    <p:sldId id="301" r:id="rId32"/>
    <p:sldId id="302"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64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000444-B92C-42EC-9620-90E14EF5CEB6}" type="datetimeFigureOut">
              <a:rPr lang="en-CA" smtClean="0"/>
              <a:t>14/01/2016</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2B8D30-5B37-49FA-AB41-F227D29FAE37}" type="slidenum">
              <a:rPr lang="en-CA" smtClean="0"/>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3A2B8D30-5B37-49FA-AB41-F227D29FAE37}" type="slidenum">
              <a:rPr lang="en-CA" smtClean="0"/>
              <a:t>27</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3E92329F-5778-45C5-AD2C-002106EB7786}" type="datetimeFigureOut">
              <a:rPr lang="en-CA" smtClean="0"/>
              <a:t>14/01/2016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62F0F23-4A0B-4141-A5B3-2CADFE9B550D}" type="slidenum">
              <a:rPr lang="en-CA" smtClean="0"/>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3E92329F-5778-45C5-AD2C-002106EB7786}" type="datetimeFigureOut">
              <a:rPr lang="en-CA" smtClean="0"/>
              <a:t>14/01/2016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62F0F23-4A0B-4141-A5B3-2CADFE9B550D}" type="slidenum">
              <a:rPr lang="en-CA" smtClean="0"/>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3E92329F-5778-45C5-AD2C-002106EB7786}" type="datetimeFigureOut">
              <a:rPr lang="en-CA" smtClean="0"/>
              <a:t>14/01/2016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62F0F23-4A0B-4141-A5B3-2CADFE9B550D}" type="slidenum">
              <a:rPr lang="en-CA" smtClean="0"/>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3E92329F-5778-45C5-AD2C-002106EB7786}" type="datetimeFigureOut">
              <a:rPr lang="en-CA" smtClean="0"/>
              <a:t>14/01/2016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62F0F23-4A0B-4141-A5B3-2CADFE9B550D}" type="slidenum">
              <a:rPr lang="en-CA" smtClean="0"/>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92329F-5778-45C5-AD2C-002106EB7786}" type="datetimeFigureOut">
              <a:rPr lang="en-CA" smtClean="0"/>
              <a:t>14/01/2016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62F0F23-4A0B-4141-A5B3-2CADFE9B550D}" type="slidenum">
              <a:rPr lang="en-CA" smtClean="0"/>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3E92329F-5778-45C5-AD2C-002106EB7786}" type="datetimeFigureOut">
              <a:rPr lang="en-CA" smtClean="0"/>
              <a:t>14/01/2016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62F0F23-4A0B-4141-A5B3-2CADFE9B550D}" type="slidenum">
              <a:rPr lang="en-CA" smtClean="0"/>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3E92329F-5778-45C5-AD2C-002106EB7786}" type="datetimeFigureOut">
              <a:rPr lang="en-CA" smtClean="0"/>
              <a:t>14/01/2016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462F0F23-4A0B-4141-A5B3-2CADFE9B550D}" type="slidenum">
              <a:rPr lang="en-CA" smtClean="0"/>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3E92329F-5778-45C5-AD2C-002106EB7786}" type="datetimeFigureOut">
              <a:rPr lang="en-CA" smtClean="0"/>
              <a:t>14/01/2016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462F0F23-4A0B-4141-A5B3-2CADFE9B550D}" type="slidenum">
              <a:rPr lang="en-CA" smtClean="0"/>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92329F-5778-45C5-AD2C-002106EB7786}" type="datetimeFigureOut">
              <a:rPr lang="en-CA" smtClean="0"/>
              <a:t>14/01/2016</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462F0F23-4A0B-4141-A5B3-2CADFE9B550D}" type="slidenum">
              <a:rPr lang="en-CA" smtClean="0"/>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92329F-5778-45C5-AD2C-002106EB7786}" type="datetimeFigureOut">
              <a:rPr lang="en-CA" smtClean="0"/>
              <a:t>14/01/2016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62F0F23-4A0B-4141-A5B3-2CADFE9B550D}" type="slidenum">
              <a:rPr lang="en-CA" smtClean="0"/>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92329F-5778-45C5-AD2C-002106EB7786}" type="datetimeFigureOut">
              <a:rPr lang="en-CA" smtClean="0"/>
              <a:t>14/01/2016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62F0F23-4A0B-4141-A5B3-2CADFE9B550D}" type="slidenum">
              <a:rPr lang="en-CA" smtClean="0"/>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2329F-5778-45C5-AD2C-002106EB7786}" type="datetimeFigureOut">
              <a:rPr lang="en-CA" smtClean="0"/>
              <a:t>14/01/2016</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2F0F23-4A0B-4141-A5B3-2CADFE9B550D}" type="slidenum">
              <a:rPr lang="en-CA" smtClean="0"/>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84784"/>
            <a:ext cx="7772400" cy="1470025"/>
          </a:xfrm>
        </p:spPr>
        <p:txBody>
          <a:bodyPr/>
          <a:lstStyle/>
          <a:p>
            <a:r>
              <a:rPr lang="en-CA" dirty="0" smtClean="0"/>
              <a:t>Project Summary Examples:</a:t>
            </a:r>
            <a:br>
              <a:rPr lang="en-CA" dirty="0" smtClean="0"/>
            </a:br>
            <a:endParaRPr lang="en-CA" dirty="0"/>
          </a:p>
        </p:txBody>
      </p:sp>
      <p:sp>
        <p:nvSpPr>
          <p:cNvPr id="3" name="Subtitle 2"/>
          <p:cNvSpPr>
            <a:spLocks noGrp="1"/>
          </p:cNvSpPr>
          <p:nvPr>
            <p:ph type="subTitle" idx="1"/>
          </p:nvPr>
        </p:nvSpPr>
        <p:spPr>
          <a:xfrm>
            <a:off x="1187624" y="2420888"/>
            <a:ext cx="6912768" cy="3672408"/>
          </a:xfrm>
        </p:spPr>
        <p:txBody>
          <a:bodyPr vert="horz" lIns="91440" tIns="45720" rIns="91440" bIns="45720" rtlCol="0">
            <a:normAutofit/>
          </a:bodyPr>
          <a:lstStyle/>
          <a:p>
            <a:pPr marL="342900" indent="-342900" algn="l">
              <a:buFont typeface="Arial" pitchFamily="34" charset="0"/>
              <a:buChar char="•"/>
            </a:pPr>
            <a:r>
              <a:rPr lang="en-CA" dirty="0">
                <a:solidFill>
                  <a:schemeClr val="tx1"/>
                </a:solidFill>
              </a:rPr>
              <a:t>To purchase a cost effective multi </a:t>
            </a:r>
            <a:r>
              <a:rPr lang="en-CA" dirty="0" smtClean="0">
                <a:solidFill>
                  <a:schemeClr val="tx1"/>
                </a:solidFill>
              </a:rPr>
              <a:t>-function </a:t>
            </a:r>
            <a:r>
              <a:rPr lang="en-CA" dirty="0">
                <a:solidFill>
                  <a:schemeClr val="tx1"/>
                </a:solidFill>
              </a:rPr>
              <a:t>laser colour printer/scanner to allow them to provide services to the community in a more cost effective and efficient manner. </a:t>
            </a:r>
            <a:endParaRPr lang="en-CA" dirty="0">
              <a:solidFill>
                <a:schemeClr val="tx1"/>
              </a:solidFill>
            </a:endParaRPr>
          </a:p>
        </p:txBody>
      </p:sp>
      <p:pic>
        <p:nvPicPr>
          <p:cNvPr id="4" name="Picture 3"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126876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sz="4400" b="0" i="0" u="none" strike="noStrike" kern="1200" cap="none" spc="0" normalizeH="0" baseline="0" noProof="0" dirty="0" smtClean="0">
                <a:ln>
                  <a:noFill/>
                </a:ln>
                <a:solidFill>
                  <a:schemeClr val="tx1"/>
                </a:solidFill>
                <a:effectLst/>
                <a:uLnTx/>
                <a:uFillTx/>
                <a:latin typeface="+mj-lt"/>
                <a:ea typeface="+mj-ea"/>
                <a:cs typeface="+mj-cs"/>
              </a:rPr>
              <a:t>Project Summary Examples:</a:t>
            </a:r>
            <a:br>
              <a:rPr kumimoji="0" lang="en-CA" sz="4400" b="0" i="0" u="none" strike="noStrike" kern="1200" cap="none" spc="0" normalizeH="0" baseline="0" noProof="0" dirty="0" smtClean="0">
                <a:ln>
                  <a:noFill/>
                </a:ln>
                <a:solidFill>
                  <a:schemeClr val="tx1"/>
                </a:solidFill>
                <a:effectLst/>
                <a:uLnTx/>
                <a:uFillTx/>
                <a:latin typeface="+mj-lt"/>
                <a:ea typeface="+mj-ea"/>
                <a:cs typeface="+mj-cs"/>
              </a:rPr>
            </a:br>
            <a:endParaRPr kumimoji="0" lang="en-CA"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Subtitle 2"/>
          <p:cNvSpPr txBox="1">
            <a:spLocks/>
          </p:cNvSpPr>
          <p:nvPr/>
        </p:nvSpPr>
        <p:spPr>
          <a:xfrm>
            <a:off x="755576" y="2132856"/>
            <a:ext cx="7920880" cy="3672408"/>
          </a:xfrm>
          <a:prstGeom prst="rect">
            <a:avLst/>
          </a:prstGeom>
        </p:spPr>
        <p:txBody>
          <a:bodyPr vert="horz" lIns="91440" tIns="45720" rIns="91440" bIns="45720" rtlCol="0">
            <a:noAutofit/>
          </a:bodyPr>
          <a:lstStyle/>
          <a:p>
            <a:pPr marL="342900" lvl="0" indent="-342900">
              <a:spcBef>
                <a:spcPct val="20000"/>
              </a:spcBef>
              <a:buFont typeface="Arial" pitchFamily="34" charset="0"/>
              <a:buChar char="•"/>
            </a:pPr>
            <a:r>
              <a:rPr lang="en-CA" sz="2800" dirty="0" smtClean="0"/>
              <a:t>To improve </a:t>
            </a:r>
            <a:r>
              <a:rPr lang="en-CA" sz="2800" dirty="0"/>
              <a:t>independent accessibility at the </a:t>
            </a:r>
            <a:r>
              <a:rPr lang="en-CA" sz="2800" dirty="0" smtClean="0"/>
              <a:t>Oliver </a:t>
            </a:r>
            <a:r>
              <a:rPr lang="en-CA" sz="2800" dirty="0"/>
              <a:t>HELP Depot through the installation of an automated door opener </a:t>
            </a:r>
            <a:r>
              <a:rPr lang="en-CA" sz="2800" dirty="0" smtClean="0"/>
              <a:t>. Each </a:t>
            </a:r>
            <a:r>
              <a:rPr lang="en-CA" sz="2800" dirty="0"/>
              <a:t>year, this improvement will allow hundreds of disabled clients to enter and leave the Depot without assistance. </a:t>
            </a:r>
            <a:r>
              <a:rPr lang="en-CA" sz="2800" dirty="0" smtClean="0"/>
              <a:t> Because </a:t>
            </a:r>
            <a:r>
              <a:rPr lang="en-CA" sz="2800" dirty="0"/>
              <a:t>the Depot is the only source of medical equipment loans for over 350 disabled clients each year, the ratio of disabled-to-</a:t>
            </a:r>
            <a:r>
              <a:rPr lang="en-CA" sz="2800" dirty="0" err="1"/>
              <a:t>abled</a:t>
            </a:r>
            <a:r>
              <a:rPr lang="en-CA" sz="2800" dirty="0"/>
              <a:t> persons coming through the doors is much higher than for other community spaces in the area. </a:t>
            </a:r>
            <a:endParaRPr kumimoji="0" lang="en-CA" sz="28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6" name="Picture 5"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126876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sz="4400" b="0" i="0" u="none" strike="noStrike" kern="1200" cap="none" spc="0" normalizeH="0" baseline="0" noProof="0" dirty="0" smtClean="0">
                <a:ln>
                  <a:noFill/>
                </a:ln>
                <a:solidFill>
                  <a:schemeClr val="tx1"/>
                </a:solidFill>
                <a:effectLst/>
                <a:uLnTx/>
                <a:uFillTx/>
                <a:latin typeface="+mj-lt"/>
                <a:ea typeface="+mj-ea"/>
                <a:cs typeface="+mj-cs"/>
              </a:rPr>
              <a:t>Project Summary Examples:</a:t>
            </a:r>
            <a:br>
              <a:rPr kumimoji="0" lang="en-CA" sz="4400" b="0" i="0" u="none" strike="noStrike" kern="1200" cap="none" spc="0" normalizeH="0" baseline="0" noProof="0" dirty="0" smtClean="0">
                <a:ln>
                  <a:noFill/>
                </a:ln>
                <a:solidFill>
                  <a:schemeClr val="tx1"/>
                </a:solidFill>
                <a:effectLst/>
                <a:uLnTx/>
                <a:uFillTx/>
                <a:latin typeface="+mj-lt"/>
                <a:ea typeface="+mj-ea"/>
                <a:cs typeface="+mj-cs"/>
              </a:rPr>
            </a:br>
            <a:endParaRPr kumimoji="0" lang="en-CA"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Subtitle 2"/>
          <p:cNvSpPr txBox="1">
            <a:spLocks/>
          </p:cNvSpPr>
          <p:nvPr/>
        </p:nvSpPr>
        <p:spPr>
          <a:xfrm>
            <a:off x="899592" y="2204864"/>
            <a:ext cx="7560840" cy="3672408"/>
          </a:xfrm>
          <a:prstGeom prst="rect">
            <a:avLst/>
          </a:prstGeom>
        </p:spPr>
        <p:txBody>
          <a:bodyPr vert="horz" lIns="91440" tIns="45720" rIns="91440" bIns="45720" rtlCol="0">
            <a:noAutofit/>
          </a:bodyPr>
          <a:lstStyle/>
          <a:p>
            <a:pPr marL="342900" lvl="0" indent="-342900">
              <a:spcBef>
                <a:spcPct val="20000"/>
              </a:spcBef>
              <a:buFont typeface="Arial" pitchFamily="34" charset="0"/>
              <a:buChar char="•"/>
            </a:pPr>
            <a:r>
              <a:rPr lang="en-CA" sz="2800" dirty="0"/>
              <a:t>Parkway Community Food Forest will transform an </a:t>
            </a:r>
            <a:r>
              <a:rPr lang="en-CA" sz="2800" dirty="0" smtClean="0"/>
              <a:t>unused</a:t>
            </a:r>
            <a:r>
              <a:rPr lang="en-CA" sz="2800" dirty="0"/>
              <a:t>, publicly owned property into a productive, community oriented, aesthetically pleasing space open to all ages.  The site will be maintained by a membership which will oversee and participate in the development of the space.  The grant will go towards irrigation material and installation, fencing structure and installation, and planting material </a:t>
            </a:r>
            <a:r>
              <a:rPr lang="en-CA" sz="2800" dirty="0" smtClean="0"/>
              <a:t>supplies. </a:t>
            </a:r>
            <a:endParaRPr kumimoji="0" lang="en-CA" sz="28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6" name="Picture 5"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126876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sz="4400" b="0" i="0" u="none" strike="noStrike" kern="1200" cap="none" spc="0" normalizeH="0" baseline="0" noProof="0" dirty="0" smtClean="0">
                <a:ln>
                  <a:noFill/>
                </a:ln>
                <a:solidFill>
                  <a:schemeClr val="tx1"/>
                </a:solidFill>
                <a:effectLst/>
                <a:uLnTx/>
                <a:uFillTx/>
                <a:latin typeface="+mj-lt"/>
                <a:ea typeface="+mj-ea"/>
                <a:cs typeface="+mj-cs"/>
              </a:rPr>
              <a:t>Project Summary Examples:</a:t>
            </a:r>
            <a:br>
              <a:rPr kumimoji="0" lang="en-CA" sz="4400" b="0" i="0" u="none" strike="noStrike" kern="1200" cap="none" spc="0" normalizeH="0" baseline="0" noProof="0" dirty="0" smtClean="0">
                <a:ln>
                  <a:noFill/>
                </a:ln>
                <a:solidFill>
                  <a:schemeClr val="tx1"/>
                </a:solidFill>
                <a:effectLst/>
                <a:uLnTx/>
                <a:uFillTx/>
                <a:latin typeface="+mj-lt"/>
                <a:ea typeface="+mj-ea"/>
                <a:cs typeface="+mj-cs"/>
              </a:rPr>
            </a:br>
            <a:endParaRPr kumimoji="0" lang="en-CA"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Subtitle 2"/>
          <p:cNvSpPr txBox="1">
            <a:spLocks/>
          </p:cNvSpPr>
          <p:nvPr/>
        </p:nvSpPr>
        <p:spPr>
          <a:xfrm>
            <a:off x="899592" y="2132856"/>
            <a:ext cx="7560840" cy="3672408"/>
          </a:xfrm>
          <a:prstGeom prst="rect">
            <a:avLst/>
          </a:prstGeom>
        </p:spPr>
        <p:txBody>
          <a:bodyPr vert="horz" lIns="91440" tIns="45720" rIns="91440" bIns="45720" rtlCol="0">
            <a:noAutofit/>
          </a:bodyPr>
          <a:lstStyle/>
          <a:p>
            <a:pPr marL="342900" lvl="0" indent="-342900">
              <a:spcBef>
                <a:spcPct val="20000"/>
              </a:spcBef>
              <a:buFont typeface="Arial" pitchFamily="34" charset="0"/>
              <a:buChar char="•"/>
            </a:pPr>
            <a:r>
              <a:rPr lang="en-CA" sz="2800" dirty="0"/>
              <a:t>New flooring made from recycled tire rubber for the outdoor walkway and inside dressing rooms which will be safer, more easily cleaned and better for maintaining skate sharpness.  Current flooring consists of re-purposed mine conveyor belts, in place at the rink since approx. 1988.  A grant from the Tire Stewardship BC Program is pending and will also be a big part of the project.</a:t>
            </a:r>
            <a:r>
              <a:rPr lang="en-CA" sz="2800" dirty="0" smtClean="0"/>
              <a:t> </a:t>
            </a:r>
            <a:endParaRPr kumimoji="0" lang="en-CA" sz="28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6" name="Picture 5"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1484784"/>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sz="4400" b="0" i="0" u="none" strike="noStrike" kern="1200" cap="none" spc="0" normalizeH="0" baseline="0" noProof="0" dirty="0" smtClean="0">
                <a:ln>
                  <a:noFill/>
                </a:ln>
                <a:solidFill>
                  <a:schemeClr val="tx1"/>
                </a:solidFill>
                <a:effectLst/>
                <a:uLnTx/>
                <a:uFillTx/>
                <a:latin typeface="+mj-lt"/>
                <a:ea typeface="+mj-ea"/>
                <a:cs typeface="+mj-cs"/>
              </a:rPr>
              <a:t>Project Summary Examples:</a:t>
            </a:r>
            <a:br>
              <a:rPr kumimoji="0" lang="en-CA" sz="4400" b="0" i="0" u="none" strike="noStrike" kern="1200" cap="none" spc="0" normalizeH="0" baseline="0" noProof="0" dirty="0" smtClean="0">
                <a:ln>
                  <a:noFill/>
                </a:ln>
                <a:solidFill>
                  <a:schemeClr val="tx1"/>
                </a:solidFill>
                <a:effectLst/>
                <a:uLnTx/>
                <a:uFillTx/>
                <a:latin typeface="+mj-lt"/>
                <a:ea typeface="+mj-ea"/>
                <a:cs typeface="+mj-cs"/>
              </a:rPr>
            </a:br>
            <a:endParaRPr kumimoji="0" lang="en-CA"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Subtitle 2"/>
          <p:cNvSpPr txBox="1">
            <a:spLocks/>
          </p:cNvSpPr>
          <p:nvPr/>
        </p:nvSpPr>
        <p:spPr>
          <a:xfrm>
            <a:off x="1187624" y="2348880"/>
            <a:ext cx="6912768" cy="3672408"/>
          </a:xfrm>
          <a:prstGeom prst="rect">
            <a:avLst/>
          </a:prstGeom>
        </p:spPr>
        <p:txBody>
          <a:bodyPr vert="horz" lIns="91440" tIns="45720" rIns="91440" bIns="45720" rtlCol="0">
            <a:noAutofit/>
          </a:bodyPr>
          <a:lstStyle/>
          <a:p>
            <a:pPr marL="342900" lvl="0" indent="-342900">
              <a:spcBef>
                <a:spcPct val="20000"/>
              </a:spcBef>
              <a:buFont typeface="Arial" pitchFamily="34" charset="0"/>
              <a:buChar char="•"/>
            </a:pPr>
            <a:r>
              <a:rPr lang="en-CA" sz="3000" dirty="0"/>
              <a:t>The grant will be used to purchase a new computer, printer and database program.  </a:t>
            </a:r>
            <a:r>
              <a:rPr lang="en-CA" sz="3000" dirty="0" smtClean="0"/>
              <a:t>Also </a:t>
            </a:r>
            <a:r>
              <a:rPr lang="en-CA" sz="3000" dirty="0"/>
              <a:t>seeking funding to contract a business consultant to set up the best database to suit the organization's needs so that volunteers can continue with the correct instruction.</a:t>
            </a:r>
            <a:endParaRPr kumimoji="0" lang="en-CA" sz="30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6" name="Picture 5"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84784"/>
            <a:ext cx="7772400" cy="1470025"/>
          </a:xfrm>
        </p:spPr>
        <p:txBody>
          <a:bodyPr/>
          <a:lstStyle/>
          <a:p>
            <a:r>
              <a:rPr lang="en-CA" dirty="0" smtClean="0"/>
              <a:t>Project Summary Examples:</a:t>
            </a:r>
            <a:br>
              <a:rPr lang="en-CA" dirty="0" smtClean="0"/>
            </a:br>
            <a:endParaRPr lang="en-CA" dirty="0"/>
          </a:p>
        </p:txBody>
      </p:sp>
      <p:sp>
        <p:nvSpPr>
          <p:cNvPr id="3" name="Subtitle 2"/>
          <p:cNvSpPr>
            <a:spLocks noGrp="1"/>
          </p:cNvSpPr>
          <p:nvPr>
            <p:ph type="subTitle" idx="1"/>
          </p:nvPr>
        </p:nvSpPr>
        <p:spPr>
          <a:xfrm>
            <a:off x="1187624" y="2420888"/>
            <a:ext cx="6912768" cy="3672408"/>
          </a:xfrm>
        </p:spPr>
        <p:txBody>
          <a:bodyPr vert="horz" lIns="91440" tIns="45720" rIns="91440" bIns="45720" rtlCol="0">
            <a:normAutofit/>
          </a:bodyPr>
          <a:lstStyle/>
          <a:p>
            <a:pPr marL="342900" indent="-342900" algn="l">
              <a:buFont typeface="Arial" pitchFamily="34" charset="0"/>
              <a:buChar char="•"/>
            </a:pPr>
            <a:r>
              <a:rPr lang="en-CA" dirty="0">
                <a:solidFill>
                  <a:schemeClr val="tx1"/>
                </a:solidFill>
              </a:rPr>
              <a:t>The purchase of new bingo equipment will allow Keremeos Elks Bingo, Keremeos Royal Purple and Keremeos Elks Rodeo Bingo to continue their charitable donations.</a:t>
            </a:r>
            <a:endParaRPr lang="en-CA" dirty="0">
              <a:solidFill>
                <a:schemeClr val="tx1"/>
              </a:solidFill>
            </a:endParaRPr>
          </a:p>
        </p:txBody>
      </p:sp>
      <p:pic>
        <p:nvPicPr>
          <p:cNvPr id="4" name="Picture 3"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126876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sz="4400" b="0" i="0" u="none" strike="noStrike" kern="1200" cap="none" spc="0" normalizeH="0" baseline="0" noProof="0" dirty="0" smtClean="0">
                <a:ln>
                  <a:noFill/>
                </a:ln>
                <a:solidFill>
                  <a:schemeClr val="tx1"/>
                </a:solidFill>
                <a:effectLst/>
                <a:uLnTx/>
                <a:uFillTx/>
                <a:latin typeface="+mj-lt"/>
                <a:ea typeface="+mj-ea"/>
                <a:cs typeface="+mj-cs"/>
              </a:rPr>
              <a:t>Project Summary Examples:</a:t>
            </a:r>
            <a:br>
              <a:rPr kumimoji="0" lang="en-CA" sz="4400" b="0" i="0" u="none" strike="noStrike" kern="1200" cap="none" spc="0" normalizeH="0" baseline="0" noProof="0" dirty="0" smtClean="0">
                <a:ln>
                  <a:noFill/>
                </a:ln>
                <a:solidFill>
                  <a:schemeClr val="tx1"/>
                </a:solidFill>
                <a:effectLst/>
                <a:uLnTx/>
                <a:uFillTx/>
                <a:latin typeface="+mj-lt"/>
                <a:ea typeface="+mj-ea"/>
                <a:cs typeface="+mj-cs"/>
              </a:rPr>
            </a:br>
            <a:endParaRPr kumimoji="0" lang="en-CA"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Subtitle 2"/>
          <p:cNvSpPr txBox="1">
            <a:spLocks/>
          </p:cNvSpPr>
          <p:nvPr/>
        </p:nvSpPr>
        <p:spPr>
          <a:xfrm>
            <a:off x="611560" y="2132856"/>
            <a:ext cx="7920880" cy="3672408"/>
          </a:xfrm>
          <a:prstGeom prst="rect">
            <a:avLst/>
          </a:prstGeom>
        </p:spPr>
        <p:txBody>
          <a:bodyPr vert="horz" lIns="91440" tIns="45720" rIns="91440" bIns="45720" rtlCol="0">
            <a:noAutofit/>
          </a:bodyPr>
          <a:lstStyle/>
          <a:p>
            <a:pPr marL="342900" lvl="0" indent="-342900">
              <a:spcBef>
                <a:spcPct val="20000"/>
              </a:spcBef>
              <a:buFont typeface="Arial" pitchFamily="34" charset="0"/>
              <a:buChar char="•"/>
            </a:pPr>
            <a:r>
              <a:rPr lang="en-CA" sz="2600" dirty="0"/>
              <a:t>This work has primarily been funded through Provincial and Federal Government contracts since March 2004. The current contracts end as of March 31st, 2015. </a:t>
            </a:r>
            <a:r>
              <a:rPr lang="en-CA" sz="2600" dirty="0" smtClean="0"/>
              <a:t>Have </a:t>
            </a:r>
            <a:r>
              <a:rPr lang="en-CA" sz="2600" dirty="0"/>
              <a:t>a pending three year contract renewal for Oct 2015-Sept 2018 that will cover long term program costs. </a:t>
            </a:r>
            <a:r>
              <a:rPr lang="en-CA" sz="2600" dirty="0" smtClean="0"/>
              <a:t> Asking </a:t>
            </a:r>
            <a:r>
              <a:rPr lang="en-CA" sz="2600" dirty="0"/>
              <a:t>for assistance in providing short-term relief to cover partial staff costs during this "gap period". </a:t>
            </a:r>
            <a:r>
              <a:rPr lang="en-CA" sz="2600" dirty="0" smtClean="0"/>
              <a:t> Funds </a:t>
            </a:r>
            <a:r>
              <a:rPr lang="en-CA" sz="2600" dirty="0"/>
              <a:t>will help maintain current staffing levels, free computer lessons, free refurbished computers, and career and wellness programs for people with disabilities.</a:t>
            </a:r>
            <a:r>
              <a:rPr lang="en-CA" sz="2600" dirty="0" smtClean="0"/>
              <a:t> </a:t>
            </a:r>
            <a:endParaRPr kumimoji="0" lang="en-CA" sz="26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6" name="Picture 5"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1484784"/>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sz="4400" b="0" i="0" u="none" strike="noStrike" kern="1200" cap="none" spc="0" normalizeH="0" baseline="0" noProof="0" dirty="0" smtClean="0">
                <a:ln>
                  <a:noFill/>
                </a:ln>
                <a:solidFill>
                  <a:schemeClr val="tx1"/>
                </a:solidFill>
                <a:effectLst/>
                <a:uLnTx/>
                <a:uFillTx/>
                <a:latin typeface="+mj-lt"/>
                <a:ea typeface="+mj-ea"/>
                <a:cs typeface="+mj-cs"/>
              </a:rPr>
              <a:t>Project Summary Examples:</a:t>
            </a:r>
            <a:br>
              <a:rPr kumimoji="0" lang="en-CA" sz="4400" b="0" i="0" u="none" strike="noStrike" kern="1200" cap="none" spc="0" normalizeH="0" baseline="0" noProof="0" dirty="0" smtClean="0">
                <a:ln>
                  <a:noFill/>
                </a:ln>
                <a:solidFill>
                  <a:schemeClr val="tx1"/>
                </a:solidFill>
                <a:effectLst/>
                <a:uLnTx/>
                <a:uFillTx/>
                <a:latin typeface="+mj-lt"/>
                <a:ea typeface="+mj-ea"/>
                <a:cs typeface="+mj-cs"/>
              </a:rPr>
            </a:br>
            <a:endParaRPr kumimoji="0" lang="en-CA"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Subtitle 2"/>
          <p:cNvSpPr txBox="1">
            <a:spLocks/>
          </p:cNvSpPr>
          <p:nvPr/>
        </p:nvSpPr>
        <p:spPr>
          <a:xfrm>
            <a:off x="899592" y="2348880"/>
            <a:ext cx="7560840" cy="3672408"/>
          </a:xfrm>
          <a:prstGeom prst="rect">
            <a:avLst/>
          </a:prstGeom>
        </p:spPr>
        <p:txBody>
          <a:bodyPr vert="horz" lIns="91440" tIns="45720" rIns="91440" bIns="45720" rtlCol="0">
            <a:noAutofit/>
          </a:bodyPr>
          <a:lstStyle/>
          <a:p>
            <a:pPr marL="342900" lvl="0" indent="-342900">
              <a:spcBef>
                <a:spcPct val="20000"/>
              </a:spcBef>
              <a:buFont typeface="Arial" pitchFamily="34" charset="0"/>
              <a:buChar char="•"/>
            </a:pPr>
            <a:r>
              <a:rPr lang="en-CA" sz="2800" dirty="0"/>
              <a:t>The grant will be used to purchase a new Commercial Dishwasher Unit. The dishwasher we currently have is over 15 years old and is in constant need of repair. In 2014, we spent $372 on repairs and the technician </a:t>
            </a:r>
            <a:r>
              <a:rPr lang="en-CA" sz="2800" dirty="0" smtClean="0"/>
              <a:t>advised </a:t>
            </a:r>
            <a:r>
              <a:rPr lang="en-CA" sz="2800" dirty="0"/>
              <a:t>that the machine's water pump is failing and will need replacement in the very near future. Replacement of the pump will cost between $1,500 and $2,000. </a:t>
            </a:r>
            <a:endParaRPr kumimoji="0" lang="en-CA" sz="28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6" name="Picture 5"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84784"/>
            <a:ext cx="7772400" cy="1470025"/>
          </a:xfrm>
        </p:spPr>
        <p:txBody>
          <a:bodyPr/>
          <a:lstStyle/>
          <a:p>
            <a:r>
              <a:rPr lang="en-CA" dirty="0" smtClean="0"/>
              <a:t>Project Summary Examples:</a:t>
            </a:r>
            <a:br>
              <a:rPr lang="en-CA" dirty="0" smtClean="0"/>
            </a:br>
            <a:endParaRPr lang="en-CA" dirty="0"/>
          </a:p>
        </p:txBody>
      </p:sp>
      <p:sp>
        <p:nvSpPr>
          <p:cNvPr id="3" name="Subtitle 2"/>
          <p:cNvSpPr>
            <a:spLocks noGrp="1"/>
          </p:cNvSpPr>
          <p:nvPr>
            <p:ph type="subTitle" idx="1"/>
          </p:nvPr>
        </p:nvSpPr>
        <p:spPr>
          <a:xfrm>
            <a:off x="1187624" y="2420888"/>
            <a:ext cx="6912768" cy="3672408"/>
          </a:xfrm>
        </p:spPr>
        <p:txBody>
          <a:bodyPr vert="horz" lIns="91440" tIns="45720" rIns="91440" bIns="45720" rtlCol="0">
            <a:normAutofit fontScale="92500" lnSpcReduction="10000"/>
          </a:bodyPr>
          <a:lstStyle/>
          <a:p>
            <a:pPr marL="342900" indent="-342900" algn="l">
              <a:buFont typeface="Arial" pitchFamily="34" charset="0"/>
              <a:buChar char="•"/>
            </a:pPr>
            <a:r>
              <a:rPr lang="en-CA" dirty="0">
                <a:solidFill>
                  <a:schemeClr val="tx1"/>
                </a:solidFill>
              </a:rPr>
              <a:t>The grant will be used to purchase a used truck (less than 10years old, less than 175,000km) The truck will be used for garbage removal, invasive plant management, native plant </a:t>
            </a:r>
            <a:r>
              <a:rPr lang="en-CA" dirty="0" smtClean="0">
                <a:solidFill>
                  <a:schemeClr val="tx1"/>
                </a:solidFill>
              </a:rPr>
              <a:t>re-vegetation </a:t>
            </a:r>
            <a:r>
              <a:rPr lang="en-CA" dirty="0">
                <a:solidFill>
                  <a:schemeClr val="tx1"/>
                </a:solidFill>
              </a:rPr>
              <a:t>and community outreach events such as farmer's markets, </a:t>
            </a:r>
            <a:r>
              <a:rPr lang="en-CA" dirty="0" err="1">
                <a:solidFill>
                  <a:schemeClr val="tx1"/>
                </a:solidFill>
              </a:rPr>
              <a:t>EarthWeek</a:t>
            </a:r>
            <a:r>
              <a:rPr lang="en-CA" dirty="0">
                <a:solidFill>
                  <a:schemeClr val="tx1"/>
                </a:solidFill>
              </a:rPr>
              <a:t> celebrations, BC River's Day celebrations. </a:t>
            </a:r>
          </a:p>
        </p:txBody>
      </p:sp>
      <p:pic>
        <p:nvPicPr>
          <p:cNvPr id="4" name="Picture 3"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84784"/>
            <a:ext cx="7772400" cy="1470025"/>
          </a:xfrm>
        </p:spPr>
        <p:txBody>
          <a:bodyPr/>
          <a:lstStyle/>
          <a:p>
            <a:r>
              <a:rPr lang="en-CA" dirty="0" smtClean="0"/>
              <a:t>Project Summary Examples:</a:t>
            </a:r>
            <a:br>
              <a:rPr lang="en-CA" dirty="0" smtClean="0"/>
            </a:br>
            <a:endParaRPr lang="en-CA" dirty="0"/>
          </a:p>
        </p:txBody>
      </p:sp>
      <p:sp>
        <p:nvSpPr>
          <p:cNvPr id="3" name="Subtitle 2"/>
          <p:cNvSpPr>
            <a:spLocks noGrp="1"/>
          </p:cNvSpPr>
          <p:nvPr>
            <p:ph type="subTitle" idx="1"/>
          </p:nvPr>
        </p:nvSpPr>
        <p:spPr>
          <a:xfrm>
            <a:off x="1187624" y="2420888"/>
            <a:ext cx="6912768" cy="3672408"/>
          </a:xfrm>
        </p:spPr>
        <p:txBody>
          <a:bodyPr vert="horz" lIns="91440" tIns="45720" rIns="91440" bIns="45720" rtlCol="0">
            <a:normAutofit/>
          </a:bodyPr>
          <a:lstStyle/>
          <a:p>
            <a:pPr marL="342900" indent="-342900" algn="l">
              <a:buFont typeface="Arial" pitchFamily="34" charset="0"/>
              <a:buChar char="•"/>
            </a:pPr>
            <a:r>
              <a:rPr lang="en-CA" dirty="0">
                <a:solidFill>
                  <a:schemeClr val="tx1"/>
                </a:solidFill>
              </a:rPr>
              <a:t>Used to purchase eight storage batteries.  Current batteries have exceeded life span.  Storage batteries along with six solar panels and a standby/backup generator are the sole source of power at the </a:t>
            </a:r>
            <a:r>
              <a:rPr lang="en-CA" dirty="0" smtClean="0">
                <a:solidFill>
                  <a:schemeClr val="tx1"/>
                </a:solidFill>
              </a:rPr>
              <a:t>Centre</a:t>
            </a:r>
            <a:r>
              <a:rPr lang="en-CA" dirty="0">
                <a:solidFill>
                  <a:schemeClr val="tx1"/>
                </a:solidFill>
              </a:rPr>
              <a:t>.</a:t>
            </a:r>
            <a:r>
              <a:rPr lang="en-CA" dirty="0" smtClean="0">
                <a:solidFill>
                  <a:schemeClr val="tx1"/>
                </a:solidFill>
              </a:rPr>
              <a:t> </a:t>
            </a:r>
            <a:endParaRPr lang="en-CA" dirty="0">
              <a:solidFill>
                <a:schemeClr val="tx1"/>
              </a:solidFill>
            </a:endParaRPr>
          </a:p>
        </p:txBody>
      </p:sp>
      <p:pic>
        <p:nvPicPr>
          <p:cNvPr id="4" name="Picture 3"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84784"/>
            <a:ext cx="7772400" cy="1470025"/>
          </a:xfrm>
        </p:spPr>
        <p:txBody>
          <a:bodyPr/>
          <a:lstStyle/>
          <a:p>
            <a:r>
              <a:rPr lang="en-CA" dirty="0" smtClean="0"/>
              <a:t>Project Summary Examples:</a:t>
            </a:r>
            <a:br>
              <a:rPr lang="en-CA" dirty="0" smtClean="0"/>
            </a:br>
            <a:endParaRPr lang="en-CA" dirty="0"/>
          </a:p>
        </p:txBody>
      </p:sp>
      <p:sp>
        <p:nvSpPr>
          <p:cNvPr id="3" name="Subtitle 2"/>
          <p:cNvSpPr>
            <a:spLocks noGrp="1"/>
          </p:cNvSpPr>
          <p:nvPr>
            <p:ph type="subTitle" idx="1"/>
          </p:nvPr>
        </p:nvSpPr>
        <p:spPr>
          <a:xfrm>
            <a:off x="1187624" y="2420888"/>
            <a:ext cx="6912768" cy="3672408"/>
          </a:xfrm>
        </p:spPr>
        <p:txBody>
          <a:bodyPr vert="horz" lIns="91440" tIns="45720" rIns="91440" bIns="45720" rtlCol="0">
            <a:normAutofit/>
          </a:bodyPr>
          <a:lstStyle/>
          <a:p>
            <a:pPr marL="342900" indent="-342900" algn="l">
              <a:buFont typeface="Arial" pitchFamily="34" charset="0"/>
              <a:buChar char="•"/>
            </a:pPr>
            <a:r>
              <a:rPr lang="en-CA" dirty="0">
                <a:solidFill>
                  <a:schemeClr val="tx1"/>
                </a:solidFill>
              </a:rPr>
              <a:t>Seeking funding to offer the "Life Over the Influence" program to people affected by a loved one's substance use. The funding will be used to cover the cost of facilitation and material costs. </a:t>
            </a:r>
            <a:r>
              <a:rPr lang="en-CA" dirty="0" smtClean="0">
                <a:solidFill>
                  <a:schemeClr val="tx1"/>
                </a:solidFill>
              </a:rPr>
              <a:t>Looking </a:t>
            </a:r>
            <a:r>
              <a:rPr lang="en-CA" dirty="0">
                <a:solidFill>
                  <a:schemeClr val="tx1"/>
                </a:solidFill>
              </a:rPr>
              <a:t>to offer this 8 week program twice a year for 2015.</a:t>
            </a:r>
            <a:r>
              <a:rPr lang="en-CA" dirty="0" smtClean="0">
                <a:solidFill>
                  <a:schemeClr val="tx1"/>
                </a:solidFill>
              </a:rPr>
              <a:t> </a:t>
            </a:r>
            <a:endParaRPr lang="en-CA" dirty="0">
              <a:solidFill>
                <a:schemeClr val="tx1"/>
              </a:solidFill>
            </a:endParaRPr>
          </a:p>
        </p:txBody>
      </p:sp>
      <p:pic>
        <p:nvPicPr>
          <p:cNvPr id="4" name="Picture 3"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1484784"/>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sz="4400" b="0" i="0" u="none" strike="noStrike" kern="1200" cap="none" spc="0" normalizeH="0" baseline="0" noProof="0" dirty="0" smtClean="0">
                <a:ln>
                  <a:noFill/>
                </a:ln>
                <a:solidFill>
                  <a:schemeClr val="tx1"/>
                </a:solidFill>
                <a:effectLst/>
                <a:uLnTx/>
                <a:uFillTx/>
                <a:latin typeface="+mj-lt"/>
                <a:ea typeface="+mj-ea"/>
                <a:cs typeface="+mj-cs"/>
              </a:rPr>
              <a:t>Project Summary Examples:</a:t>
            </a:r>
            <a:br>
              <a:rPr kumimoji="0" lang="en-CA" sz="4400" b="0" i="0" u="none" strike="noStrike" kern="1200" cap="none" spc="0" normalizeH="0" baseline="0" noProof="0" dirty="0" smtClean="0">
                <a:ln>
                  <a:noFill/>
                </a:ln>
                <a:solidFill>
                  <a:schemeClr val="tx1"/>
                </a:solidFill>
                <a:effectLst/>
                <a:uLnTx/>
                <a:uFillTx/>
                <a:latin typeface="+mj-lt"/>
                <a:ea typeface="+mj-ea"/>
                <a:cs typeface="+mj-cs"/>
              </a:rPr>
            </a:br>
            <a:endParaRPr kumimoji="0" lang="en-CA"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Subtitle 2"/>
          <p:cNvSpPr txBox="1">
            <a:spLocks/>
          </p:cNvSpPr>
          <p:nvPr/>
        </p:nvSpPr>
        <p:spPr>
          <a:xfrm>
            <a:off x="1187624" y="2420888"/>
            <a:ext cx="6912768" cy="3672408"/>
          </a:xfrm>
          <a:prstGeom prst="rect">
            <a:avLst/>
          </a:prstGeom>
        </p:spPr>
        <p:txBody>
          <a:bodyPr vert="horz" lIns="91440" tIns="45720" rIns="91440" bIns="45720" rtlCol="0">
            <a:normAutofit/>
          </a:bodyPr>
          <a:lstStyle/>
          <a:p>
            <a:pPr marL="342900" lvl="0" indent="-342900">
              <a:spcBef>
                <a:spcPct val="20000"/>
              </a:spcBef>
              <a:buFont typeface="Arial" pitchFamily="34" charset="0"/>
              <a:buChar char="•"/>
            </a:pPr>
            <a:r>
              <a:rPr lang="en-CA" sz="3200" dirty="0"/>
              <a:t>To add a handicapped accessible washroom at Pioneer Park which will also include a baby changing area and improved lighting to address safety concerns.</a:t>
            </a:r>
            <a:r>
              <a:rPr lang="en-CA" sz="3200" dirty="0" smtClean="0"/>
              <a:t> </a:t>
            </a:r>
            <a:endParaRPr kumimoji="0" lang="en-CA" sz="32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6" name="Picture 5"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84784"/>
            <a:ext cx="7772400" cy="1470025"/>
          </a:xfrm>
        </p:spPr>
        <p:txBody>
          <a:bodyPr/>
          <a:lstStyle/>
          <a:p>
            <a:r>
              <a:rPr lang="en-CA" dirty="0" smtClean="0"/>
              <a:t>Project Summary Examples:</a:t>
            </a:r>
            <a:br>
              <a:rPr lang="en-CA" dirty="0" smtClean="0"/>
            </a:br>
            <a:endParaRPr lang="en-CA" dirty="0"/>
          </a:p>
        </p:txBody>
      </p:sp>
      <p:sp>
        <p:nvSpPr>
          <p:cNvPr id="3" name="Subtitle 2"/>
          <p:cNvSpPr>
            <a:spLocks noGrp="1"/>
          </p:cNvSpPr>
          <p:nvPr>
            <p:ph type="subTitle" idx="1"/>
          </p:nvPr>
        </p:nvSpPr>
        <p:spPr>
          <a:xfrm>
            <a:off x="1187624" y="2420888"/>
            <a:ext cx="6912768" cy="3672408"/>
          </a:xfrm>
        </p:spPr>
        <p:txBody>
          <a:bodyPr vert="horz" lIns="91440" tIns="45720" rIns="91440" bIns="45720" rtlCol="0">
            <a:normAutofit/>
          </a:bodyPr>
          <a:lstStyle/>
          <a:p>
            <a:pPr marL="342900" indent="-342900" algn="l">
              <a:buFont typeface="Arial" pitchFamily="34" charset="0"/>
              <a:buChar char="•"/>
            </a:pPr>
            <a:r>
              <a:rPr lang="en-CA" dirty="0">
                <a:solidFill>
                  <a:schemeClr val="tx1"/>
                </a:solidFill>
              </a:rPr>
              <a:t>To purchase a new, reliable photocopier for the office as the current one is 10 years old and "slowly fading".  Also to purchase a laptop computer for a the new Outreach Advocate working in Summerland and with the Penticton Indian Band.</a:t>
            </a:r>
            <a:r>
              <a:rPr lang="en-CA" dirty="0" smtClean="0">
                <a:solidFill>
                  <a:schemeClr val="tx1"/>
                </a:solidFill>
              </a:rPr>
              <a:t> </a:t>
            </a:r>
            <a:endParaRPr lang="en-CA" dirty="0">
              <a:solidFill>
                <a:schemeClr val="tx1"/>
              </a:solidFill>
            </a:endParaRPr>
          </a:p>
        </p:txBody>
      </p:sp>
      <p:pic>
        <p:nvPicPr>
          <p:cNvPr id="4" name="Picture 3"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84784"/>
            <a:ext cx="7772400" cy="1470025"/>
          </a:xfrm>
        </p:spPr>
        <p:txBody>
          <a:bodyPr/>
          <a:lstStyle/>
          <a:p>
            <a:r>
              <a:rPr lang="en-CA" dirty="0" smtClean="0"/>
              <a:t>Project Summary Examples:</a:t>
            </a:r>
            <a:br>
              <a:rPr lang="en-CA" dirty="0" smtClean="0"/>
            </a:br>
            <a:endParaRPr lang="en-CA" dirty="0"/>
          </a:p>
        </p:txBody>
      </p:sp>
      <p:sp>
        <p:nvSpPr>
          <p:cNvPr id="3" name="Subtitle 2"/>
          <p:cNvSpPr>
            <a:spLocks noGrp="1"/>
          </p:cNvSpPr>
          <p:nvPr>
            <p:ph type="subTitle" idx="1"/>
          </p:nvPr>
        </p:nvSpPr>
        <p:spPr>
          <a:xfrm>
            <a:off x="1187624" y="2420888"/>
            <a:ext cx="6912768" cy="3888432"/>
          </a:xfrm>
        </p:spPr>
        <p:txBody>
          <a:bodyPr vert="horz" lIns="91440" tIns="45720" rIns="91440" bIns="45720" rtlCol="0">
            <a:normAutofit/>
          </a:bodyPr>
          <a:lstStyle/>
          <a:p>
            <a:pPr marL="342900" indent="-342900" algn="l">
              <a:buFont typeface="Arial" pitchFamily="34" charset="0"/>
              <a:buChar char="•"/>
            </a:pPr>
            <a:r>
              <a:rPr lang="en-CA" dirty="0">
                <a:solidFill>
                  <a:schemeClr val="tx1"/>
                </a:solidFill>
              </a:rPr>
              <a:t>To purchase a second AED.  </a:t>
            </a:r>
            <a:r>
              <a:rPr lang="en-CA" dirty="0" smtClean="0">
                <a:solidFill>
                  <a:schemeClr val="tx1"/>
                </a:solidFill>
              </a:rPr>
              <a:t>We  </a:t>
            </a:r>
            <a:r>
              <a:rPr lang="en-CA" dirty="0">
                <a:solidFill>
                  <a:schemeClr val="tx1"/>
                </a:solidFill>
              </a:rPr>
              <a:t>currently only </a:t>
            </a:r>
            <a:r>
              <a:rPr lang="en-CA" dirty="0" smtClean="0">
                <a:solidFill>
                  <a:schemeClr val="tx1"/>
                </a:solidFill>
              </a:rPr>
              <a:t>have </a:t>
            </a:r>
            <a:r>
              <a:rPr lang="en-CA" dirty="0">
                <a:solidFill>
                  <a:schemeClr val="tx1"/>
                </a:solidFill>
              </a:rPr>
              <a:t>one AED which needs to be constantly moved from vehicle to vehicle, also kept on the rescue boat during events.  AED's save </a:t>
            </a:r>
            <a:r>
              <a:rPr lang="en-CA" dirty="0" smtClean="0">
                <a:solidFill>
                  <a:schemeClr val="tx1"/>
                </a:solidFill>
              </a:rPr>
              <a:t>lives, </a:t>
            </a:r>
            <a:r>
              <a:rPr lang="en-CA" dirty="0">
                <a:solidFill>
                  <a:schemeClr val="tx1"/>
                </a:solidFill>
              </a:rPr>
              <a:t>and every </a:t>
            </a:r>
            <a:r>
              <a:rPr lang="en-CA" dirty="0" smtClean="0">
                <a:solidFill>
                  <a:schemeClr val="tx1"/>
                </a:solidFill>
              </a:rPr>
              <a:t>member </a:t>
            </a:r>
            <a:r>
              <a:rPr lang="en-CA" dirty="0">
                <a:solidFill>
                  <a:schemeClr val="tx1"/>
                </a:solidFill>
              </a:rPr>
              <a:t>is trained professionally to use </a:t>
            </a:r>
            <a:r>
              <a:rPr lang="en-CA" dirty="0" smtClean="0">
                <a:solidFill>
                  <a:schemeClr val="tx1"/>
                </a:solidFill>
              </a:rPr>
              <a:t>them.</a:t>
            </a:r>
            <a:endParaRPr lang="en-CA" dirty="0">
              <a:solidFill>
                <a:schemeClr val="tx1"/>
              </a:solidFill>
            </a:endParaRPr>
          </a:p>
        </p:txBody>
      </p:sp>
      <p:pic>
        <p:nvPicPr>
          <p:cNvPr id="4" name="Picture 3"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126876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sz="4400" b="0" i="0" u="none" strike="noStrike" kern="1200" cap="none" spc="0" normalizeH="0" baseline="0" noProof="0" dirty="0" smtClean="0">
                <a:ln>
                  <a:noFill/>
                </a:ln>
                <a:solidFill>
                  <a:schemeClr val="tx1"/>
                </a:solidFill>
                <a:effectLst/>
                <a:uLnTx/>
                <a:uFillTx/>
                <a:latin typeface="+mj-lt"/>
                <a:ea typeface="+mj-ea"/>
                <a:cs typeface="+mj-cs"/>
              </a:rPr>
              <a:t>Project Summary Examples:</a:t>
            </a:r>
            <a:br>
              <a:rPr kumimoji="0" lang="en-CA" sz="4400" b="0" i="0" u="none" strike="noStrike" kern="1200" cap="none" spc="0" normalizeH="0" baseline="0" noProof="0" dirty="0" smtClean="0">
                <a:ln>
                  <a:noFill/>
                </a:ln>
                <a:solidFill>
                  <a:schemeClr val="tx1"/>
                </a:solidFill>
                <a:effectLst/>
                <a:uLnTx/>
                <a:uFillTx/>
                <a:latin typeface="+mj-lt"/>
                <a:ea typeface="+mj-ea"/>
                <a:cs typeface="+mj-cs"/>
              </a:rPr>
            </a:br>
            <a:endParaRPr kumimoji="0" lang="en-CA"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Subtitle 2"/>
          <p:cNvSpPr txBox="1">
            <a:spLocks/>
          </p:cNvSpPr>
          <p:nvPr/>
        </p:nvSpPr>
        <p:spPr>
          <a:xfrm>
            <a:off x="899592" y="2132856"/>
            <a:ext cx="7848872" cy="3672408"/>
          </a:xfrm>
          <a:prstGeom prst="rect">
            <a:avLst/>
          </a:prstGeom>
        </p:spPr>
        <p:txBody>
          <a:bodyPr vert="horz" lIns="91440" tIns="45720" rIns="91440" bIns="45720" rtlCol="0">
            <a:noAutofit/>
          </a:bodyPr>
          <a:lstStyle/>
          <a:p>
            <a:pPr marL="342900" lvl="0" indent="-342900">
              <a:spcBef>
                <a:spcPct val="20000"/>
              </a:spcBef>
              <a:buFont typeface="Arial" pitchFamily="34" charset="0"/>
              <a:buChar char="•"/>
            </a:pPr>
            <a:r>
              <a:rPr lang="en-CA" sz="3000" dirty="0"/>
              <a:t>The grant will be used to pay for activity fees, </a:t>
            </a:r>
            <a:r>
              <a:rPr lang="en-CA" sz="3000" dirty="0" smtClean="0"/>
              <a:t>Healthy </a:t>
            </a:r>
            <a:r>
              <a:rPr lang="en-CA" sz="3000" dirty="0"/>
              <a:t>Lifestyle Program costs, transportation, any required equipment for our clients, and promotional materials offering specific activities to </a:t>
            </a:r>
            <a:r>
              <a:rPr lang="en-CA" sz="3000" dirty="0" smtClean="0"/>
              <a:t>non-RDOS </a:t>
            </a:r>
            <a:r>
              <a:rPr lang="en-CA" sz="3000" dirty="0"/>
              <a:t>participants suffering from substance abuse. We are also applying for seed capital for a client &amp; alumni based fundraising account to allow </a:t>
            </a:r>
            <a:r>
              <a:rPr lang="en-CA" sz="3000" dirty="0" smtClean="0"/>
              <a:t>us to </a:t>
            </a:r>
            <a:r>
              <a:rPr lang="en-CA" sz="3000" dirty="0"/>
              <a:t>independently fund this Program in future.</a:t>
            </a:r>
            <a:r>
              <a:rPr lang="en-CA" sz="3000" dirty="0" smtClean="0"/>
              <a:t> </a:t>
            </a:r>
            <a:endParaRPr kumimoji="0" lang="en-CA" sz="30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6" name="Picture 5"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CA" dirty="0" smtClean="0"/>
              <a:t>Project Summary Examples:</a:t>
            </a:r>
            <a:br>
              <a:rPr lang="en-CA" dirty="0" smtClean="0"/>
            </a:br>
            <a:endParaRPr lang="en-CA" dirty="0"/>
          </a:p>
        </p:txBody>
      </p:sp>
      <p:sp>
        <p:nvSpPr>
          <p:cNvPr id="3" name="Subtitle 2"/>
          <p:cNvSpPr>
            <a:spLocks noGrp="1"/>
          </p:cNvSpPr>
          <p:nvPr>
            <p:ph type="subTitle" idx="1"/>
          </p:nvPr>
        </p:nvSpPr>
        <p:spPr>
          <a:xfrm>
            <a:off x="827584" y="2204864"/>
            <a:ext cx="7488832" cy="4176464"/>
          </a:xfrm>
        </p:spPr>
        <p:txBody>
          <a:bodyPr vert="horz" lIns="91440" tIns="45720" rIns="91440" bIns="45720" rtlCol="0">
            <a:normAutofit fontScale="85000" lnSpcReduction="10000"/>
          </a:bodyPr>
          <a:lstStyle/>
          <a:p>
            <a:pPr marL="342900" indent="-342900" algn="l">
              <a:lnSpc>
                <a:spcPct val="110000"/>
              </a:lnSpc>
              <a:spcBef>
                <a:spcPts val="300"/>
              </a:spcBef>
              <a:buFont typeface="Arial" pitchFamily="34" charset="0"/>
              <a:buChar char="•"/>
            </a:pPr>
            <a:r>
              <a:rPr lang="en-CA" dirty="0">
                <a:solidFill>
                  <a:schemeClr val="tx1"/>
                </a:solidFill>
              </a:rPr>
              <a:t>Requesting $520 to cover camp fees for 4 bursaries to talented, deserving South Okanagan/Similkameen students who cannot afford to pay to attend camp; $1000 to present 2 $500 scholarships to students, who have attended our camp for over 3 years and who are </a:t>
            </a:r>
            <a:r>
              <a:rPr lang="en-CA" dirty="0" smtClean="0">
                <a:solidFill>
                  <a:schemeClr val="tx1"/>
                </a:solidFill>
              </a:rPr>
              <a:t>graduating </a:t>
            </a:r>
            <a:r>
              <a:rPr lang="en-CA" dirty="0">
                <a:solidFill>
                  <a:schemeClr val="tx1"/>
                </a:solidFill>
              </a:rPr>
              <a:t>from high school and will attend area colleges/or university, and $1000 to purchase the Keynote Speaker's book for each camp registrant.</a:t>
            </a:r>
            <a:r>
              <a:rPr lang="en-CA" dirty="0" smtClean="0">
                <a:solidFill>
                  <a:schemeClr val="tx1"/>
                </a:solidFill>
              </a:rPr>
              <a:t> </a:t>
            </a:r>
            <a:endParaRPr lang="en-CA" dirty="0">
              <a:solidFill>
                <a:schemeClr val="tx1"/>
              </a:solidFill>
            </a:endParaRPr>
          </a:p>
        </p:txBody>
      </p:sp>
      <p:pic>
        <p:nvPicPr>
          <p:cNvPr id="4" name="Picture 3"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126876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sz="4400" b="0" i="0" u="none" strike="noStrike" kern="1200" cap="none" spc="0" normalizeH="0" baseline="0" noProof="0" dirty="0" smtClean="0">
                <a:ln>
                  <a:noFill/>
                </a:ln>
                <a:solidFill>
                  <a:schemeClr val="tx1"/>
                </a:solidFill>
                <a:effectLst/>
                <a:uLnTx/>
                <a:uFillTx/>
                <a:latin typeface="+mj-lt"/>
                <a:ea typeface="+mj-ea"/>
                <a:cs typeface="+mj-cs"/>
              </a:rPr>
              <a:t>Project Summary Examples:</a:t>
            </a:r>
            <a:br>
              <a:rPr kumimoji="0" lang="en-CA" sz="4400" b="0" i="0" u="none" strike="noStrike" kern="1200" cap="none" spc="0" normalizeH="0" baseline="0" noProof="0" dirty="0" smtClean="0">
                <a:ln>
                  <a:noFill/>
                </a:ln>
                <a:solidFill>
                  <a:schemeClr val="tx1"/>
                </a:solidFill>
                <a:effectLst/>
                <a:uLnTx/>
                <a:uFillTx/>
                <a:latin typeface="+mj-lt"/>
                <a:ea typeface="+mj-ea"/>
                <a:cs typeface="+mj-cs"/>
              </a:rPr>
            </a:br>
            <a:endParaRPr kumimoji="0" lang="en-CA"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Subtitle 2"/>
          <p:cNvSpPr txBox="1">
            <a:spLocks/>
          </p:cNvSpPr>
          <p:nvPr/>
        </p:nvSpPr>
        <p:spPr>
          <a:xfrm>
            <a:off x="539552" y="2204864"/>
            <a:ext cx="8208912" cy="3672408"/>
          </a:xfrm>
          <a:prstGeom prst="rect">
            <a:avLst/>
          </a:prstGeom>
        </p:spPr>
        <p:txBody>
          <a:bodyPr vert="horz" lIns="91440" tIns="45720" rIns="91440" bIns="45720" rtlCol="0">
            <a:noAutofit/>
          </a:bodyPr>
          <a:lstStyle/>
          <a:p>
            <a:pPr marL="342900" lvl="0" indent="-342900">
              <a:spcBef>
                <a:spcPct val="20000"/>
              </a:spcBef>
              <a:buFont typeface="Arial" pitchFamily="34" charset="0"/>
              <a:buChar char="•"/>
            </a:pPr>
            <a:r>
              <a:rPr lang="en-CA" sz="2900" dirty="0"/>
              <a:t>Funds used to purchase all cookware and utensils, tableware, flatware, glassware, serving ware, storage ware, trolleys, bins and garbage containers.  This will enable the kitchen to be ready for use by </a:t>
            </a:r>
            <a:r>
              <a:rPr lang="en-CA" sz="2900" dirty="0" smtClean="0"/>
              <a:t>all  residents.  </a:t>
            </a:r>
            <a:r>
              <a:rPr lang="en-CA" sz="2900" dirty="0"/>
              <a:t>The kitchen will create revenue for the Town </a:t>
            </a:r>
            <a:r>
              <a:rPr lang="en-CA" sz="2900" dirty="0" smtClean="0"/>
              <a:t>through </a:t>
            </a:r>
            <a:r>
              <a:rPr lang="en-CA" sz="2900" dirty="0"/>
              <a:t>fees for the rental of the kitchen and in turn will benefit all users groups by enabling the them to raise funds for various events.  The kitchen will be able to serve 250 people.</a:t>
            </a:r>
            <a:r>
              <a:rPr lang="en-CA" sz="2900" dirty="0" smtClean="0"/>
              <a:t> </a:t>
            </a:r>
            <a:endParaRPr kumimoji="0" lang="en-CA" sz="29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6" name="Picture 5"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84784"/>
            <a:ext cx="7772400" cy="1470025"/>
          </a:xfrm>
        </p:spPr>
        <p:txBody>
          <a:bodyPr/>
          <a:lstStyle/>
          <a:p>
            <a:r>
              <a:rPr lang="en-CA" dirty="0" smtClean="0"/>
              <a:t>Project Summary Examples:</a:t>
            </a:r>
            <a:br>
              <a:rPr lang="en-CA" dirty="0" smtClean="0"/>
            </a:br>
            <a:endParaRPr lang="en-CA" dirty="0"/>
          </a:p>
        </p:txBody>
      </p:sp>
      <p:sp>
        <p:nvSpPr>
          <p:cNvPr id="3" name="Subtitle 2"/>
          <p:cNvSpPr>
            <a:spLocks noGrp="1"/>
          </p:cNvSpPr>
          <p:nvPr>
            <p:ph type="subTitle" idx="1"/>
          </p:nvPr>
        </p:nvSpPr>
        <p:spPr>
          <a:xfrm>
            <a:off x="827584" y="2420888"/>
            <a:ext cx="7632848" cy="3888432"/>
          </a:xfrm>
        </p:spPr>
        <p:txBody>
          <a:bodyPr vert="horz" lIns="91440" tIns="45720" rIns="91440" bIns="45720" rtlCol="0">
            <a:normAutofit fontScale="92500" lnSpcReduction="10000"/>
          </a:bodyPr>
          <a:lstStyle/>
          <a:p>
            <a:pPr marL="342900" indent="-342900" algn="l">
              <a:buFont typeface="Arial" pitchFamily="34" charset="0"/>
              <a:buChar char="•"/>
            </a:pPr>
            <a:r>
              <a:rPr lang="en-CA" dirty="0">
                <a:solidFill>
                  <a:schemeClr val="tx1"/>
                </a:solidFill>
              </a:rPr>
              <a:t>Grant funds will be used to purchase: expertise in information management and technology to assist </a:t>
            </a:r>
            <a:r>
              <a:rPr lang="en-CA" dirty="0" smtClean="0">
                <a:solidFill>
                  <a:schemeClr val="tx1"/>
                </a:solidFill>
              </a:rPr>
              <a:t>staff </a:t>
            </a:r>
            <a:r>
              <a:rPr lang="en-CA" dirty="0">
                <a:solidFill>
                  <a:schemeClr val="tx1"/>
                </a:solidFill>
              </a:rPr>
              <a:t>to understand potential solutions and implement improved processes, data management and communications; </a:t>
            </a:r>
            <a:r>
              <a:rPr lang="en-CA" dirty="0" smtClean="0">
                <a:solidFill>
                  <a:schemeClr val="tx1"/>
                </a:solidFill>
              </a:rPr>
              <a:t> expertise </a:t>
            </a:r>
            <a:r>
              <a:rPr lang="en-CA" dirty="0">
                <a:solidFill>
                  <a:schemeClr val="tx1"/>
                </a:solidFill>
              </a:rPr>
              <a:t>to develop IT tracking and reporting systems; expertise in website needs assessment, design, implementation, hosting and staff training.</a:t>
            </a:r>
            <a:r>
              <a:rPr lang="en-CA" dirty="0" smtClean="0">
                <a:solidFill>
                  <a:schemeClr val="tx1"/>
                </a:solidFill>
              </a:rPr>
              <a:t> </a:t>
            </a:r>
            <a:endParaRPr lang="en-CA" dirty="0">
              <a:solidFill>
                <a:schemeClr val="tx1"/>
              </a:solidFill>
            </a:endParaRPr>
          </a:p>
        </p:txBody>
      </p:sp>
      <p:pic>
        <p:nvPicPr>
          <p:cNvPr id="4" name="Picture 3"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126876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sz="4400" b="0" i="0" u="none" strike="noStrike" kern="1200" cap="none" spc="0" normalizeH="0" baseline="0" noProof="0" dirty="0" smtClean="0">
                <a:ln>
                  <a:noFill/>
                </a:ln>
                <a:solidFill>
                  <a:schemeClr val="tx1"/>
                </a:solidFill>
                <a:effectLst/>
                <a:uLnTx/>
                <a:uFillTx/>
                <a:latin typeface="+mj-lt"/>
                <a:ea typeface="+mj-ea"/>
                <a:cs typeface="+mj-cs"/>
              </a:rPr>
              <a:t>Project Summary Examples:</a:t>
            </a:r>
            <a:br>
              <a:rPr kumimoji="0" lang="en-CA" sz="4400" b="0" i="0" u="none" strike="noStrike" kern="1200" cap="none" spc="0" normalizeH="0" baseline="0" noProof="0" dirty="0" smtClean="0">
                <a:ln>
                  <a:noFill/>
                </a:ln>
                <a:solidFill>
                  <a:schemeClr val="tx1"/>
                </a:solidFill>
                <a:effectLst/>
                <a:uLnTx/>
                <a:uFillTx/>
                <a:latin typeface="+mj-lt"/>
                <a:ea typeface="+mj-ea"/>
                <a:cs typeface="+mj-cs"/>
              </a:rPr>
            </a:br>
            <a:endParaRPr kumimoji="0" lang="en-CA"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Subtitle 2"/>
          <p:cNvSpPr txBox="1">
            <a:spLocks/>
          </p:cNvSpPr>
          <p:nvPr/>
        </p:nvSpPr>
        <p:spPr>
          <a:xfrm>
            <a:off x="755576" y="2204864"/>
            <a:ext cx="7992888" cy="3672408"/>
          </a:xfrm>
          <a:prstGeom prst="rect">
            <a:avLst/>
          </a:prstGeom>
        </p:spPr>
        <p:txBody>
          <a:bodyPr vert="horz" lIns="91440" tIns="45720" rIns="91440" bIns="45720" rtlCol="0">
            <a:noAutofit/>
          </a:bodyPr>
          <a:lstStyle/>
          <a:p>
            <a:pPr marL="342900" lvl="0" indent="-342900">
              <a:spcBef>
                <a:spcPct val="20000"/>
              </a:spcBef>
              <a:buFont typeface="Arial" pitchFamily="34" charset="0"/>
              <a:buChar char="•"/>
            </a:pPr>
            <a:r>
              <a:rPr lang="en-CA" sz="3000" dirty="0" smtClean="0"/>
              <a:t>In </a:t>
            </a:r>
            <a:r>
              <a:rPr lang="en-CA" sz="3000" dirty="0"/>
              <a:t>urgent need of increasing program hours to manage the unexpected influx in the waitlist. When clients have to wait for months for services, it runs the risk that they will be discouraged and not want support anymore, they could continue or escalate destructive behaviors, or worse, if an individual has no other support and we are unable to help him in time that he turns to drastic measures. </a:t>
            </a:r>
            <a:endParaRPr kumimoji="0" lang="en-CA" sz="30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6" name="Picture 5"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1238895"/>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sz="4400" b="0" i="0" u="none" strike="noStrike" kern="1200" cap="none" spc="0" normalizeH="0" baseline="0" noProof="0" dirty="0" smtClean="0">
                <a:ln>
                  <a:noFill/>
                </a:ln>
                <a:solidFill>
                  <a:schemeClr val="tx1"/>
                </a:solidFill>
                <a:effectLst/>
                <a:uLnTx/>
                <a:uFillTx/>
                <a:latin typeface="+mj-lt"/>
                <a:ea typeface="+mj-ea"/>
                <a:cs typeface="+mj-cs"/>
              </a:rPr>
              <a:t>Project Summary Examples:</a:t>
            </a:r>
            <a:br>
              <a:rPr kumimoji="0" lang="en-CA" sz="4400" b="0" i="0" u="none" strike="noStrike" kern="1200" cap="none" spc="0" normalizeH="0" baseline="0" noProof="0" dirty="0" smtClean="0">
                <a:ln>
                  <a:noFill/>
                </a:ln>
                <a:solidFill>
                  <a:schemeClr val="tx1"/>
                </a:solidFill>
                <a:effectLst/>
                <a:uLnTx/>
                <a:uFillTx/>
                <a:latin typeface="+mj-lt"/>
                <a:ea typeface="+mj-ea"/>
                <a:cs typeface="+mj-cs"/>
              </a:rPr>
            </a:br>
            <a:endParaRPr kumimoji="0" lang="en-CA"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Subtitle 2"/>
          <p:cNvSpPr txBox="1">
            <a:spLocks/>
          </p:cNvSpPr>
          <p:nvPr/>
        </p:nvSpPr>
        <p:spPr>
          <a:xfrm>
            <a:off x="395536" y="2132856"/>
            <a:ext cx="8496944" cy="4392488"/>
          </a:xfrm>
          <a:prstGeom prst="rect">
            <a:avLst/>
          </a:prstGeom>
        </p:spPr>
        <p:txBody>
          <a:bodyPr vert="horz" lIns="91440" tIns="45720" rIns="91440" bIns="45720" rtlCol="0">
            <a:noAutofit/>
          </a:bodyPr>
          <a:lstStyle/>
          <a:p>
            <a:pPr marL="342900" lvl="0" indent="-342900">
              <a:spcBef>
                <a:spcPct val="20000"/>
              </a:spcBef>
              <a:buFont typeface="Arial" pitchFamily="34" charset="0"/>
              <a:buChar char="•"/>
            </a:pPr>
            <a:r>
              <a:rPr lang="en-CA" sz="2400" dirty="0"/>
              <a:t>The </a:t>
            </a:r>
            <a:r>
              <a:rPr lang="en-CA" sz="2400" dirty="0" err="1"/>
              <a:t>Naramata</a:t>
            </a:r>
            <a:r>
              <a:rPr lang="en-CA" sz="2400" dirty="0"/>
              <a:t> is the last surviving steam tug in the interior of BC.  A hole in the hull is causing the ship to fill with water, and to deteriorate from the inside.  Exploration has identified an area beneath the boiler, where water is leaking in.  This compartment would be cleared of rust and debris so that workers can safely access the area.  The metal would then be grinded to remove the corrosion and locate the hole.  A new sheet of metal would be welded into place. Volunteers can then begin to stabilize the interior.  Work would also be undertaken on the roof, smoke stack and propeller shaft to prevent rain water from leaking in.  Once the initial repairs are underway, the project will qualify for funding from other sources, including the Heritage Legacy Fund.</a:t>
            </a:r>
            <a:r>
              <a:rPr lang="en-CA" sz="2400" dirty="0" smtClean="0"/>
              <a:t> </a:t>
            </a:r>
            <a:endParaRPr kumimoji="0" lang="en-CA" sz="24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6" name="Picture 5" descr="CFSO logo-approved.jpg"/>
          <p:cNvPicPr>
            <a:picLocks noChangeAspect="1"/>
          </p:cNvPicPr>
          <p:nvPr/>
        </p:nvPicPr>
        <p:blipFill>
          <a:blip r:embed="rId3" cstate="print"/>
          <a:stretch>
            <a:fillRect/>
          </a:stretch>
        </p:blipFill>
        <p:spPr>
          <a:xfrm>
            <a:off x="539553" y="476672"/>
            <a:ext cx="2160240" cy="661089"/>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84784"/>
            <a:ext cx="7772400" cy="1470025"/>
          </a:xfrm>
        </p:spPr>
        <p:txBody>
          <a:bodyPr/>
          <a:lstStyle/>
          <a:p>
            <a:r>
              <a:rPr lang="en-CA" dirty="0" smtClean="0"/>
              <a:t>Project Summary Examples:</a:t>
            </a:r>
            <a:br>
              <a:rPr lang="en-CA" dirty="0" smtClean="0"/>
            </a:br>
            <a:endParaRPr lang="en-CA" dirty="0"/>
          </a:p>
        </p:txBody>
      </p:sp>
      <p:sp>
        <p:nvSpPr>
          <p:cNvPr id="3" name="Subtitle 2"/>
          <p:cNvSpPr>
            <a:spLocks noGrp="1"/>
          </p:cNvSpPr>
          <p:nvPr>
            <p:ph type="subTitle" idx="1"/>
          </p:nvPr>
        </p:nvSpPr>
        <p:spPr>
          <a:xfrm>
            <a:off x="827584" y="2420888"/>
            <a:ext cx="7632848" cy="3888432"/>
          </a:xfrm>
        </p:spPr>
        <p:txBody>
          <a:bodyPr vert="horz" lIns="91440" tIns="45720" rIns="91440" bIns="45720" rtlCol="0">
            <a:normAutofit fontScale="92500" lnSpcReduction="10000"/>
          </a:bodyPr>
          <a:lstStyle/>
          <a:p>
            <a:pPr marL="342900" indent="-342900" algn="l">
              <a:buFont typeface="Arial" pitchFamily="34" charset="0"/>
              <a:buChar char="•"/>
            </a:pPr>
            <a:r>
              <a:rPr lang="en-CA" dirty="0">
                <a:solidFill>
                  <a:schemeClr val="tx1"/>
                </a:solidFill>
              </a:rPr>
              <a:t>Hoping to acquire a moderately sized step in cooler for temporary storage of items such as eggs, butter, processed meats and fresh vegetables.  Such a cooler will allow </a:t>
            </a:r>
            <a:r>
              <a:rPr lang="en-CA" dirty="0" smtClean="0">
                <a:solidFill>
                  <a:schemeClr val="tx1"/>
                </a:solidFill>
              </a:rPr>
              <a:t>us to </a:t>
            </a:r>
            <a:r>
              <a:rPr lang="en-CA" dirty="0">
                <a:solidFill>
                  <a:schemeClr val="tx1"/>
                </a:solidFill>
              </a:rPr>
              <a:t>take advantage of bulk purchase pricing and to take in greater quantities of fresh produce donations in season.  The grant will also cover installation, electrical and drainage connection costs.</a:t>
            </a:r>
            <a:r>
              <a:rPr lang="en-CA" dirty="0" smtClean="0">
                <a:solidFill>
                  <a:schemeClr val="tx1"/>
                </a:solidFill>
              </a:rPr>
              <a:t> </a:t>
            </a:r>
            <a:endParaRPr lang="en-CA" dirty="0">
              <a:solidFill>
                <a:schemeClr val="tx1"/>
              </a:solidFill>
            </a:endParaRPr>
          </a:p>
        </p:txBody>
      </p:sp>
      <p:pic>
        <p:nvPicPr>
          <p:cNvPr id="4" name="Picture 3"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1196752"/>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sz="4400" b="0" i="0" u="none" strike="noStrike" kern="1200" cap="none" spc="0" normalizeH="0" baseline="0" noProof="0" dirty="0" smtClean="0">
                <a:ln>
                  <a:noFill/>
                </a:ln>
                <a:solidFill>
                  <a:schemeClr val="tx1"/>
                </a:solidFill>
                <a:effectLst/>
                <a:uLnTx/>
                <a:uFillTx/>
                <a:latin typeface="+mj-lt"/>
                <a:ea typeface="+mj-ea"/>
                <a:cs typeface="+mj-cs"/>
              </a:rPr>
              <a:t>Project Summary Examples:</a:t>
            </a:r>
            <a:br>
              <a:rPr kumimoji="0" lang="en-CA" sz="4400" b="0" i="0" u="none" strike="noStrike" kern="1200" cap="none" spc="0" normalizeH="0" baseline="0" noProof="0" dirty="0" smtClean="0">
                <a:ln>
                  <a:noFill/>
                </a:ln>
                <a:solidFill>
                  <a:schemeClr val="tx1"/>
                </a:solidFill>
                <a:effectLst/>
                <a:uLnTx/>
                <a:uFillTx/>
                <a:latin typeface="+mj-lt"/>
                <a:ea typeface="+mj-ea"/>
                <a:cs typeface="+mj-cs"/>
              </a:rPr>
            </a:br>
            <a:endParaRPr kumimoji="0" lang="en-CA"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Subtitle 2"/>
          <p:cNvSpPr txBox="1">
            <a:spLocks/>
          </p:cNvSpPr>
          <p:nvPr/>
        </p:nvSpPr>
        <p:spPr>
          <a:xfrm>
            <a:off x="395536" y="2060848"/>
            <a:ext cx="8568952" cy="3816424"/>
          </a:xfrm>
          <a:prstGeom prst="rect">
            <a:avLst/>
          </a:prstGeom>
        </p:spPr>
        <p:txBody>
          <a:bodyPr vert="horz" lIns="91440" tIns="45720" rIns="91440" bIns="45720" rtlCol="0">
            <a:noAutofit/>
          </a:bodyPr>
          <a:lstStyle/>
          <a:p>
            <a:pPr marL="342900" lvl="0" indent="-342900">
              <a:spcBef>
                <a:spcPct val="20000"/>
              </a:spcBef>
              <a:buFont typeface="Arial" pitchFamily="34" charset="0"/>
              <a:buChar char="•"/>
            </a:pPr>
            <a:r>
              <a:rPr lang="en-CA" sz="2700" dirty="0"/>
              <a:t>We would like to upgrade existing gym equipment and add new pieces to an already existing facility. We would also like to offer a variety of workshops geared towards teenage issues. </a:t>
            </a:r>
            <a:r>
              <a:rPr lang="en-CA" sz="2700" dirty="0" smtClean="0"/>
              <a:t>We </a:t>
            </a:r>
            <a:r>
              <a:rPr lang="en-CA" sz="2700" dirty="0"/>
              <a:t>would like to purchase new spin bikes, yoga mats and other health equipment geared to reach a broader portion of adolescents. A variety of after school fitness classes would be offered; from </a:t>
            </a:r>
            <a:r>
              <a:rPr lang="en-CA" sz="2700" dirty="0" smtClean="0"/>
              <a:t>beginner to </a:t>
            </a:r>
            <a:r>
              <a:rPr lang="en-CA" sz="2700" dirty="0"/>
              <a:t>advanced. As mentioned above, some of the funding would be set aside for specialized workshops that would address issues such as self-esteem, nutrition and mental well-being.</a:t>
            </a:r>
            <a:r>
              <a:rPr lang="en-CA" sz="2700" dirty="0" smtClean="0"/>
              <a:t> </a:t>
            </a:r>
            <a:endParaRPr kumimoji="0" lang="en-CA" sz="27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6" name="Picture 5"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1484784"/>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sz="4400" b="0" i="0" u="none" strike="noStrike" kern="1200" cap="none" spc="0" normalizeH="0" baseline="0" noProof="0" dirty="0" smtClean="0">
                <a:ln>
                  <a:noFill/>
                </a:ln>
                <a:solidFill>
                  <a:schemeClr val="tx1"/>
                </a:solidFill>
                <a:effectLst/>
                <a:uLnTx/>
                <a:uFillTx/>
                <a:latin typeface="+mj-lt"/>
                <a:ea typeface="+mj-ea"/>
                <a:cs typeface="+mj-cs"/>
              </a:rPr>
              <a:t>Project Summary Examples:</a:t>
            </a:r>
            <a:br>
              <a:rPr kumimoji="0" lang="en-CA" sz="4400" b="0" i="0" u="none" strike="noStrike" kern="1200" cap="none" spc="0" normalizeH="0" baseline="0" noProof="0" dirty="0" smtClean="0">
                <a:ln>
                  <a:noFill/>
                </a:ln>
                <a:solidFill>
                  <a:schemeClr val="tx1"/>
                </a:solidFill>
                <a:effectLst/>
                <a:uLnTx/>
                <a:uFillTx/>
                <a:latin typeface="+mj-lt"/>
                <a:ea typeface="+mj-ea"/>
                <a:cs typeface="+mj-cs"/>
              </a:rPr>
            </a:br>
            <a:endParaRPr kumimoji="0" lang="en-CA"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Subtitle 2"/>
          <p:cNvSpPr txBox="1">
            <a:spLocks/>
          </p:cNvSpPr>
          <p:nvPr/>
        </p:nvSpPr>
        <p:spPr>
          <a:xfrm>
            <a:off x="1187624" y="2420888"/>
            <a:ext cx="6912768" cy="3672408"/>
          </a:xfrm>
          <a:prstGeom prst="rect">
            <a:avLst/>
          </a:prstGeom>
        </p:spPr>
        <p:txBody>
          <a:bodyPr vert="horz" lIns="91440" tIns="45720" rIns="91440" bIns="45720" rtlCol="0">
            <a:normAutofit fontScale="92500" lnSpcReduction="10000"/>
          </a:bodyPr>
          <a:lstStyle/>
          <a:p>
            <a:pPr marL="342900" lvl="0" indent="-342900">
              <a:spcBef>
                <a:spcPct val="20000"/>
              </a:spcBef>
              <a:buFont typeface="Arial" pitchFamily="34" charset="0"/>
              <a:buChar char="•"/>
            </a:pPr>
            <a:r>
              <a:rPr lang="en-CA" sz="3200" dirty="0"/>
              <a:t>To purchase an </a:t>
            </a:r>
            <a:r>
              <a:rPr lang="en-CA" sz="3200" dirty="0" smtClean="0"/>
              <a:t>AED, </a:t>
            </a:r>
            <a:r>
              <a:rPr lang="en-CA" sz="3200" dirty="0"/>
              <a:t>supplies and monies to train at least six dedicated volunteers. At present we have 5 volunteers trained in CPR/first aid which included AED training</a:t>
            </a:r>
            <a:r>
              <a:rPr lang="en-CA" sz="3200" dirty="0" smtClean="0"/>
              <a:t>.  We </a:t>
            </a:r>
            <a:r>
              <a:rPr lang="en-CA" sz="3200" dirty="0"/>
              <a:t>would like to have extra funding to train at least 6 more volunteers. The companies that sell AED's offer training.</a:t>
            </a:r>
            <a:r>
              <a:rPr lang="en-CA" sz="3200" dirty="0" smtClean="0"/>
              <a:t> </a:t>
            </a:r>
            <a:endParaRPr kumimoji="0" lang="en-CA" sz="32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6" name="Picture 5"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1124744"/>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sz="4400" b="0" i="0" u="none" strike="noStrike" kern="1200" cap="none" spc="0" normalizeH="0" baseline="0" noProof="0" dirty="0" smtClean="0">
                <a:ln>
                  <a:noFill/>
                </a:ln>
                <a:solidFill>
                  <a:schemeClr val="tx1"/>
                </a:solidFill>
                <a:effectLst/>
                <a:uLnTx/>
                <a:uFillTx/>
                <a:latin typeface="+mj-lt"/>
                <a:ea typeface="+mj-ea"/>
                <a:cs typeface="+mj-cs"/>
              </a:rPr>
              <a:t>Project Summary Examples:</a:t>
            </a:r>
            <a:br>
              <a:rPr kumimoji="0" lang="en-CA" sz="4400" b="0" i="0" u="none" strike="noStrike" kern="1200" cap="none" spc="0" normalizeH="0" baseline="0" noProof="0" dirty="0" smtClean="0">
                <a:ln>
                  <a:noFill/>
                </a:ln>
                <a:solidFill>
                  <a:schemeClr val="tx1"/>
                </a:solidFill>
                <a:effectLst/>
                <a:uLnTx/>
                <a:uFillTx/>
                <a:latin typeface="+mj-lt"/>
                <a:ea typeface="+mj-ea"/>
                <a:cs typeface="+mj-cs"/>
              </a:rPr>
            </a:br>
            <a:endParaRPr kumimoji="0" lang="en-CA"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Subtitle 2"/>
          <p:cNvSpPr txBox="1">
            <a:spLocks/>
          </p:cNvSpPr>
          <p:nvPr/>
        </p:nvSpPr>
        <p:spPr>
          <a:xfrm>
            <a:off x="395536" y="1916832"/>
            <a:ext cx="8568952" cy="3960440"/>
          </a:xfrm>
          <a:prstGeom prst="rect">
            <a:avLst/>
          </a:prstGeom>
        </p:spPr>
        <p:txBody>
          <a:bodyPr vert="horz" lIns="91440" tIns="45720" rIns="91440" bIns="45720" rtlCol="0">
            <a:noAutofit/>
          </a:bodyPr>
          <a:lstStyle/>
          <a:p>
            <a:pPr marL="342900" lvl="0" indent="-342900">
              <a:spcBef>
                <a:spcPct val="20000"/>
              </a:spcBef>
              <a:buFont typeface="Arial" pitchFamily="34" charset="0"/>
              <a:buChar char="•"/>
            </a:pPr>
            <a:r>
              <a:rPr lang="en-CA" sz="2700" dirty="0"/>
              <a:t>The program objective is to provide a low-barrier, safe space for youth to explore gender, identity and acceptance, meet other like-minded youth, and have access to resources and mentors. The program will include social activities and out trips, discussion topics such as individual empowerment, acceptance and healthy relationships, as well as leadership opportunities. The overarching goal of the program is to increase mental health wellbeing, self-esteem, acceptance of self and others, and to provide a place of belonging for the LGBTTQQA youth in the South Okanagan.</a:t>
            </a:r>
            <a:r>
              <a:rPr lang="en-CA" sz="2700" dirty="0" smtClean="0"/>
              <a:t> </a:t>
            </a:r>
            <a:endParaRPr kumimoji="0" lang="en-CA" sz="27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6" name="Picture 5"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84784"/>
            <a:ext cx="7772400" cy="1470025"/>
          </a:xfrm>
        </p:spPr>
        <p:txBody>
          <a:bodyPr/>
          <a:lstStyle/>
          <a:p>
            <a:r>
              <a:rPr lang="en-CA" dirty="0" smtClean="0"/>
              <a:t>Project Summary Examples:</a:t>
            </a:r>
            <a:br>
              <a:rPr lang="en-CA" dirty="0" smtClean="0"/>
            </a:br>
            <a:endParaRPr lang="en-CA" dirty="0"/>
          </a:p>
        </p:txBody>
      </p:sp>
      <p:sp>
        <p:nvSpPr>
          <p:cNvPr id="3" name="Subtitle 2"/>
          <p:cNvSpPr>
            <a:spLocks noGrp="1"/>
          </p:cNvSpPr>
          <p:nvPr>
            <p:ph type="subTitle" idx="1"/>
          </p:nvPr>
        </p:nvSpPr>
        <p:spPr>
          <a:xfrm>
            <a:off x="827584" y="2420888"/>
            <a:ext cx="7632848" cy="3888432"/>
          </a:xfrm>
        </p:spPr>
        <p:txBody>
          <a:bodyPr vert="horz" lIns="91440" tIns="45720" rIns="91440" bIns="45720" rtlCol="0">
            <a:normAutofit fontScale="92500" lnSpcReduction="20000"/>
          </a:bodyPr>
          <a:lstStyle/>
          <a:p>
            <a:pPr marL="342900" indent="-342900" algn="l">
              <a:buFont typeface="Arial" pitchFamily="34" charset="0"/>
              <a:buChar char="•"/>
            </a:pPr>
            <a:r>
              <a:rPr lang="en-CA" dirty="0">
                <a:solidFill>
                  <a:schemeClr val="tx1"/>
                </a:solidFill>
              </a:rPr>
              <a:t>Used to make repairs on existing program equipment, such as the tandem bikes and the adult swing, as well as replacing some of the older equipment such as toys and sand from the wheel chair accessible sand table, musical equipment, tunnels and large gym equipment.  This equipment is used for </a:t>
            </a:r>
            <a:r>
              <a:rPr lang="en-CA" dirty="0" smtClean="0">
                <a:solidFill>
                  <a:schemeClr val="tx1"/>
                </a:solidFill>
              </a:rPr>
              <a:t>the </a:t>
            </a:r>
            <a:r>
              <a:rPr lang="en-CA" dirty="0">
                <a:solidFill>
                  <a:schemeClr val="tx1"/>
                </a:solidFill>
              </a:rPr>
              <a:t>spring break and summer program, as well as throughout the year by the Community Centre for individuals with special needs.</a:t>
            </a:r>
            <a:r>
              <a:rPr lang="en-CA" dirty="0" smtClean="0">
                <a:solidFill>
                  <a:schemeClr val="tx1"/>
                </a:solidFill>
              </a:rPr>
              <a:t> </a:t>
            </a:r>
            <a:endParaRPr lang="en-CA" dirty="0">
              <a:solidFill>
                <a:schemeClr val="tx1"/>
              </a:solidFill>
            </a:endParaRPr>
          </a:p>
        </p:txBody>
      </p:sp>
      <p:pic>
        <p:nvPicPr>
          <p:cNvPr id="4" name="Picture 3"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1124744"/>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sz="4400" b="0" i="0" u="none" strike="noStrike" kern="1200" cap="none" spc="0" normalizeH="0" baseline="0" noProof="0" dirty="0" smtClean="0">
                <a:ln>
                  <a:noFill/>
                </a:ln>
                <a:solidFill>
                  <a:schemeClr val="tx1"/>
                </a:solidFill>
                <a:effectLst/>
                <a:uLnTx/>
                <a:uFillTx/>
                <a:latin typeface="+mj-lt"/>
                <a:ea typeface="+mj-ea"/>
                <a:cs typeface="+mj-cs"/>
              </a:rPr>
              <a:t>Project Summary Examples:</a:t>
            </a:r>
            <a:br>
              <a:rPr kumimoji="0" lang="en-CA" sz="4400" b="0" i="0" u="none" strike="noStrike" kern="1200" cap="none" spc="0" normalizeH="0" baseline="0" noProof="0" dirty="0" smtClean="0">
                <a:ln>
                  <a:noFill/>
                </a:ln>
                <a:solidFill>
                  <a:schemeClr val="tx1"/>
                </a:solidFill>
                <a:effectLst/>
                <a:uLnTx/>
                <a:uFillTx/>
                <a:latin typeface="+mj-lt"/>
                <a:ea typeface="+mj-ea"/>
                <a:cs typeface="+mj-cs"/>
              </a:rPr>
            </a:br>
            <a:endParaRPr kumimoji="0" lang="en-CA"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Subtitle 2"/>
          <p:cNvSpPr txBox="1">
            <a:spLocks/>
          </p:cNvSpPr>
          <p:nvPr/>
        </p:nvSpPr>
        <p:spPr>
          <a:xfrm>
            <a:off x="395536" y="1988840"/>
            <a:ext cx="8568952" cy="3888432"/>
          </a:xfrm>
          <a:prstGeom prst="rect">
            <a:avLst/>
          </a:prstGeom>
        </p:spPr>
        <p:txBody>
          <a:bodyPr vert="horz" lIns="91440" tIns="45720" rIns="91440" bIns="45720" rtlCol="0">
            <a:noAutofit/>
          </a:bodyPr>
          <a:lstStyle/>
          <a:p>
            <a:pPr marL="342900" lvl="0" indent="-342900">
              <a:spcBef>
                <a:spcPct val="20000"/>
              </a:spcBef>
              <a:buFont typeface="Arial" pitchFamily="34" charset="0"/>
              <a:buChar char="•"/>
            </a:pPr>
            <a:r>
              <a:rPr lang="en-CA" sz="2600" dirty="0"/>
              <a:t>Run by </a:t>
            </a:r>
            <a:r>
              <a:rPr lang="en-CA" sz="2600" dirty="0" smtClean="0"/>
              <a:t>staff </a:t>
            </a:r>
            <a:r>
              <a:rPr lang="en-CA" sz="2600" dirty="0"/>
              <a:t>members to ensure that graduating students from low income families are able to attend prom. The program coordinates appointments, dress fittings and tuxedo rentals, and covers the costs so that our participants can attend prom. Our program relies on donations to operate. We raise funds to cover the costs of prom tickets, hair and nail appointments, dress </a:t>
            </a:r>
            <a:r>
              <a:rPr lang="en-CA" sz="2600" dirty="0" smtClean="0"/>
              <a:t>dry cleaning </a:t>
            </a:r>
            <a:r>
              <a:rPr lang="en-CA" sz="2600" dirty="0"/>
              <a:t>(as the dresses are gently used and donated), tuxedo rentals, and appropriate footwear. </a:t>
            </a:r>
            <a:r>
              <a:rPr lang="en-CA" sz="2600" dirty="0" smtClean="0"/>
              <a:t>Asking </a:t>
            </a:r>
            <a:r>
              <a:rPr lang="en-CA" sz="2600" dirty="0"/>
              <a:t>for a financial donation </a:t>
            </a:r>
            <a:r>
              <a:rPr lang="en-CA" sz="2600" dirty="0" smtClean="0"/>
              <a:t>so </a:t>
            </a:r>
            <a:r>
              <a:rPr lang="en-CA" sz="2600" dirty="0"/>
              <a:t>that we can continue to offer this important program to our low income students and their families.</a:t>
            </a:r>
            <a:r>
              <a:rPr lang="en-CA" sz="2600" dirty="0" smtClean="0"/>
              <a:t> </a:t>
            </a:r>
            <a:endParaRPr kumimoji="0" lang="en-CA" sz="26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6" name="Picture 5"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1484784"/>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sz="4400" b="0" i="0" u="none" strike="noStrike" kern="1200" cap="none" spc="0" normalizeH="0" baseline="0" noProof="0" dirty="0" smtClean="0">
                <a:ln>
                  <a:noFill/>
                </a:ln>
                <a:solidFill>
                  <a:schemeClr val="tx1"/>
                </a:solidFill>
                <a:effectLst/>
                <a:uLnTx/>
                <a:uFillTx/>
                <a:latin typeface="+mj-lt"/>
                <a:ea typeface="+mj-ea"/>
                <a:cs typeface="+mj-cs"/>
              </a:rPr>
              <a:t>Project Summary Examples:</a:t>
            </a:r>
            <a:br>
              <a:rPr kumimoji="0" lang="en-CA" sz="4400" b="0" i="0" u="none" strike="noStrike" kern="1200" cap="none" spc="0" normalizeH="0" baseline="0" noProof="0" dirty="0" smtClean="0">
                <a:ln>
                  <a:noFill/>
                </a:ln>
                <a:solidFill>
                  <a:schemeClr val="tx1"/>
                </a:solidFill>
                <a:effectLst/>
                <a:uLnTx/>
                <a:uFillTx/>
                <a:latin typeface="+mj-lt"/>
                <a:ea typeface="+mj-ea"/>
                <a:cs typeface="+mj-cs"/>
              </a:rPr>
            </a:br>
            <a:endParaRPr kumimoji="0" lang="en-CA"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Subtitle 2"/>
          <p:cNvSpPr txBox="1">
            <a:spLocks/>
          </p:cNvSpPr>
          <p:nvPr/>
        </p:nvSpPr>
        <p:spPr>
          <a:xfrm>
            <a:off x="1187624" y="2420888"/>
            <a:ext cx="6912768" cy="3672408"/>
          </a:xfrm>
          <a:prstGeom prst="rect">
            <a:avLst/>
          </a:prstGeom>
        </p:spPr>
        <p:txBody>
          <a:bodyPr vert="horz" lIns="91440" tIns="45720" rIns="91440" bIns="45720" rtlCol="0">
            <a:normAutofit fontScale="92500" lnSpcReduction="10000"/>
          </a:bodyPr>
          <a:lstStyle/>
          <a:p>
            <a:pPr marL="342900" lvl="0" indent="-342900">
              <a:spcBef>
                <a:spcPct val="20000"/>
              </a:spcBef>
              <a:buFont typeface="Arial" pitchFamily="34" charset="0"/>
              <a:buChar char="•"/>
            </a:pPr>
            <a:r>
              <a:rPr lang="en-CA" sz="3200" dirty="0"/>
              <a:t>Breakfast and lunch program for at-risk students.  To purchase a portable dishwasher, kitchen utensils, plates, glassware, blender, small kitchen items (hand mixer, egg cooker) to facilitate the program.  Also require funding to upgrade the furniture in counselling areas (long couch and chair</a:t>
            </a:r>
            <a:r>
              <a:rPr lang="en-CA" sz="3200" dirty="0" smtClean="0"/>
              <a:t>). </a:t>
            </a:r>
            <a:endParaRPr kumimoji="0" lang="en-CA" sz="32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6" name="Picture 5"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1484784"/>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sz="4400" b="0" i="0" u="none" strike="noStrike" kern="1200" cap="none" spc="0" normalizeH="0" baseline="0" noProof="0" dirty="0" smtClean="0">
                <a:ln>
                  <a:noFill/>
                </a:ln>
                <a:solidFill>
                  <a:schemeClr val="tx1"/>
                </a:solidFill>
                <a:effectLst/>
                <a:uLnTx/>
                <a:uFillTx/>
                <a:latin typeface="+mj-lt"/>
                <a:ea typeface="+mj-ea"/>
                <a:cs typeface="+mj-cs"/>
              </a:rPr>
              <a:t>Project Summary Examples:</a:t>
            </a:r>
            <a:br>
              <a:rPr kumimoji="0" lang="en-CA" sz="4400" b="0" i="0" u="none" strike="noStrike" kern="1200" cap="none" spc="0" normalizeH="0" baseline="0" noProof="0" dirty="0" smtClean="0">
                <a:ln>
                  <a:noFill/>
                </a:ln>
                <a:solidFill>
                  <a:schemeClr val="tx1"/>
                </a:solidFill>
                <a:effectLst/>
                <a:uLnTx/>
                <a:uFillTx/>
                <a:latin typeface="+mj-lt"/>
                <a:ea typeface="+mj-ea"/>
                <a:cs typeface="+mj-cs"/>
              </a:rPr>
            </a:br>
            <a:endParaRPr kumimoji="0" lang="en-CA"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Subtitle 2"/>
          <p:cNvSpPr txBox="1">
            <a:spLocks/>
          </p:cNvSpPr>
          <p:nvPr/>
        </p:nvSpPr>
        <p:spPr>
          <a:xfrm>
            <a:off x="1187624" y="2420888"/>
            <a:ext cx="6912768" cy="3744416"/>
          </a:xfrm>
          <a:prstGeom prst="rect">
            <a:avLst/>
          </a:prstGeom>
        </p:spPr>
        <p:txBody>
          <a:bodyPr vert="horz" lIns="91440" tIns="45720" rIns="91440" bIns="45720" rtlCol="0">
            <a:noAutofit/>
          </a:bodyPr>
          <a:lstStyle/>
          <a:p>
            <a:pPr marL="342900" lvl="0" indent="-342900">
              <a:spcBef>
                <a:spcPct val="20000"/>
              </a:spcBef>
              <a:buFont typeface="Arial" pitchFamily="34" charset="0"/>
              <a:buChar char="•"/>
            </a:pPr>
            <a:r>
              <a:rPr lang="en-CA" sz="3000" dirty="0" smtClean="0"/>
              <a:t>Pilot </a:t>
            </a:r>
            <a:r>
              <a:rPr lang="en-CA" sz="3000" dirty="0"/>
              <a:t>project that brings together seniors and young parents to prepare food together.  </a:t>
            </a:r>
            <a:r>
              <a:rPr lang="en-CA" sz="3000" dirty="0" smtClean="0"/>
              <a:t>Further </a:t>
            </a:r>
            <a:r>
              <a:rPr lang="en-CA" sz="3000" dirty="0"/>
              <a:t>aim </a:t>
            </a:r>
            <a:r>
              <a:rPr lang="en-CA" sz="3000" dirty="0" smtClean="0"/>
              <a:t>is to </a:t>
            </a:r>
            <a:r>
              <a:rPr lang="en-CA" sz="3000" dirty="0"/>
              <a:t>support relationships between the generations. </a:t>
            </a:r>
            <a:r>
              <a:rPr lang="en-CA" sz="3000" dirty="0" smtClean="0"/>
              <a:t>Seniors </a:t>
            </a:r>
            <a:r>
              <a:rPr lang="en-CA" sz="3000" dirty="0"/>
              <a:t>will teach young parents their favourite recipes; young parents will learn new skills and both will gain the </a:t>
            </a:r>
            <a:r>
              <a:rPr lang="en-CA" sz="3000" dirty="0" smtClean="0"/>
              <a:t>opportunity </a:t>
            </a:r>
            <a:r>
              <a:rPr lang="en-CA" sz="3000" dirty="0"/>
              <a:t>to make new connections.</a:t>
            </a:r>
            <a:r>
              <a:rPr lang="en-CA" sz="3000" dirty="0" smtClean="0"/>
              <a:t> </a:t>
            </a:r>
            <a:endParaRPr kumimoji="0" lang="en-CA" sz="30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6" name="Picture 5"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1484784"/>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sz="4400" b="0" i="0" u="none" strike="noStrike" kern="1200" cap="none" spc="0" normalizeH="0" baseline="0" noProof="0" dirty="0" smtClean="0">
                <a:ln>
                  <a:noFill/>
                </a:ln>
                <a:solidFill>
                  <a:schemeClr val="tx1"/>
                </a:solidFill>
                <a:effectLst/>
                <a:uLnTx/>
                <a:uFillTx/>
                <a:latin typeface="+mj-lt"/>
                <a:ea typeface="+mj-ea"/>
                <a:cs typeface="+mj-cs"/>
              </a:rPr>
              <a:t>Project Summary Examples:</a:t>
            </a:r>
            <a:br>
              <a:rPr kumimoji="0" lang="en-CA" sz="4400" b="0" i="0" u="none" strike="noStrike" kern="1200" cap="none" spc="0" normalizeH="0" baseline="0" noProof="0" dirty="0" smtClean="0">
                <a:ln>
                  <a:noFill/>
                </a:ln>
                <a:solidFill>
                  <a:schemeClr val="tx1"/>
                </a:solidFill>
                <a:effectLst/>
                <a:uLnTx/>
                <a:uFillTx/>
                <a:latin typeface="+mj-lt"/>
                <a:ea typeface="+mj-ea"/>
                <a:cs typeface="+mj-cs"/>
              </a:rPr>
            </a:br>
            <a:endParaRPr kumimoji="0" lang="en-CA"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Subtitle 2"/>
          <p:cNvSpPr txBox="1">
            <a:spLocks/>
          </p:cNvSpPr>
          <p:nvPr/>
        </p:nvSpPr>
        <p:spPr>
          <a:xfrm>
            <a:off x="1187624" y="2420888"/>
            <a:ext cx="6912768" cy="3672408"/>
          </a:xfrm>
          <a:prstGeom prst="rect">
            <a:avLst/>
          </a:prstGeom>
        </p:spPr>
        <p:txBody>
          <a:bodyPr vert="horz" lIns="91440" tIns="45720" rIns="91440" bIns="45720" rtlCol="0">
            <a:noAutofit/>
          </a:bodyPr>
          <a:lstStyle/>
          <a:p>
            <a:pPr marL="342900" lvl="0" indent="-342900">
              <a:spcBef>
                <a:spcPct val="20000"/>
              </a:spcBef>
              <a:buFont typeface="Arial" pitchFamily="34" charset="0"/>
              <a:buChar char="•"/>
            </a:pPr>
            <a:r>
              <a:rPr lang="en-CA" sz="3000" dirty="0" smtClean="0"/>
              <a:t>To </a:t>
            </a:r>
            <a:r>
              <a:rPr lang="en-CA" sz="3000" dirty="0"/>
              <a:t>create a temporary outdoor play space for young children ages 1-30 months of age. Purchasing climbing apparatuses that are </a:t>
            </a:r>
            <a:r>
              <a:rPr lang="en-CA" sz="3000" dirty="0" smtClean="0"/>
              <a:t>safe and age appropriate provides </a:t>
            </a:r>
            <a:r>
              <a:rPr lang="en-CA" sz="3000" dirty="0"/>
              <a:t>ongoing opportunities for </a:t>
            </a:r>
            <a:r>
              <a:rPr lang="en-CA" sz="3000" dirty="0" smtClean="0"/>
              <a:t>physical and emotional </a:t>
            </a:r>
            <a:r>
              <a:rPr lang="en-CA" sz="3000" dirty="0"/>
              <a:t>development while supporting building </a:t>
            </a:r>
            <a:r>
              <a:rPr lang="en-CA" sz="3000" dirty="0" smtClean="0"/>
              <a:t>relationships with peers.</a:t>
            </a:r>
            <a:endParaRPr kumimoji="0" lang="en-CA" sz="30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6" name="Picture 5"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1484784"/>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sz="4400" b="0" i="0" u="none" strike="noStrike" kern="1200" cap="none" spc="0" normalizeH="0" baseline="0" noProof="0" dirty="0" smtClean="0">
                <a:ln>
                  <a:noFill/>
                </a:ln>
                <a:solidFill>
                  <a:schemeClr val="tx1"/>
                </a:solidFill>
                <a:effectLst/>
                <a:uLnTx/>
                <a:uFillTx/>
                <a:latin typeface="+mj-lt"/>
                <a:ea typeface="+mj-ea"/>
                <a:cs typeface="+mj-cs"/>
              </a:rPr>
              <a:t>Project Summary Examples:</a:t>
            </a:r>
            <a:br>
              <a:rPr kumimoji="0" lang="en-CA" sz="4400" b="0" i="0" u="none" strike="noStrike" kern="1200" cap="none" spc="0" normalizeH="0" baseline="0" noProof="0" dirty="0" smtClean="0">
                <a:ln>
                  <a:noFill/>
                </a:ln>
                <a:solidFill>
                  <a:schemeClr val="tx1"/>
                </a:solidFill>
                <a:effectLst/>
                <a:uLnTx/>
                <a:uFillTx/>
                <a:latin typeface="+mj-lt"/>
                <a:ea typeface="+mj-ea"/>
                <a:cs typeface="+mj-cs"/>
              </a:rPr>
            </a:br>
            <a:endParaRPr kumimoji="0" lang="en-CA"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Subtitle 2"/>
          <p:cNvSpPr txBox="1">
            <a:spLocks/>
          </p:cNvSpPr>
          <p:nvPr/>
        </p:nvSpPr>
        <p:spPr>
          <a:xfrm>
            <a:off x="899592" y="2420888"/>
            <a:ext cx="7560840" cy="3744416"/>
          </a:xfrm>
          <a:prstGeom prst="rect">
            <a:avLst/>
          </a:prstGeom>
        </p:spPr>
        <p:txBody>
          <a:bodyPr vert="horz" lIns="91440" tIns="45720" rIns="91440" bIns="45720" rtlCol="0">
            <a:noAutofit/>
          </a:bodyPr>
          <a:lstStyle/>
          <a:p>
            <a:pPr marL="342900" lvl="0" indent="-342900">
              <a:spcBef>
                <a:spcPct val="20000"/>
              </a:spcBef>
              <a:buFont typeface="Arial" pitchFamily="34" charset="0"/>
              <a:buChar char="•"/>
            </a:pPr>
            <a:r>
              <a:rPr lang="en-CA" sz="2800" dirty="0"/>
              <a:t>Funding for supplies such as craft items, food, community events admissions, prizes and health care products for the various group programs that provide opportunities for socialization, learning, group support, recreation and training for individuals living with mental illness.  The funding will help keep individuals less isolated, more active in weekly activities and active in the community.</a:t>
            </a:r>
            <a:r>
              <a:rPr lang="en-CA" sz="2800" dirty="0" smtClean="0"/>
              <a:t> </a:t>
            </a:r>
            <a:endParaRPr kumimoji="0" lang="en-CA" sz="28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6" name="Picture 5"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126876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sz="4400" b="0" i="0" u="none" strike="noStrike" kern="1200" cap="none" spc="0" normalizeH="0" baseline="0" noProof="0" dirty="0" smtClean="0">
                <a:ln>
                  <a:noFill/>
                </a:ln>
                <a:solidFill>
                  <a:schemeClr val="tx1"/>
                </a:solidFill>
                <a:effectLst/>
                <a:uLnTx/>
                <a:uFillTx/>
                <a:latin typeface="+mj-lt"/>
                <a:ea typeface="+mj-ea"/>
                <a:cs typeface="+mj-cs"/>
              </a:rPr>
              <a:t>Project Summary Examples:</a:t>
            </a:r>
            <a:br>
              <a:rPr kumimoji="0" lang="en-CA" sz="4400" b="0" i="0" u="none" strike="noStrike" kern="1200" cap="none" spc="0" normalizeH="0" baseline="0" noProof="0" dirty="0" smtClean="0">
                <a:ln>
                  <a:noFill/>
                </a:ln>
                <a:solidFill>
                  <a:schemeClr val="tx1"/>
                </a:solidFill>
                <a:effectLst/>
                <a:uLnTx/>
                <a:uFillTx/>
                <a:latin typeface="+mj-lt"/>
                <a:ea typeface="+mj-ea"/>
                <a:cs typeface="+mj-cs"/>
              </a:rPr>
            </a:br>
            <a:endParaRPr kumimoji="0" lang="en-CA"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Subtitle 2"/>
          <p:cNvSpPr txBox="1">
            <a:spLocks/>
          </p:cNvSpPr>
          <p:nvPr/>
        </p:nvSpPr>
        <p:spPr>
          <a:xfrm>
            <a:off x="611560" y="2204864"/>
            <a:ext cx="8280920" cy="4176464"/>
          </a:xfrm>
          <a:prstGeom prst="rect">
            <a:avLst/>
          </a:prstGeom>
        </p:spPr>
        <p:txBody>
          <a:bodyPr vert="horz" lIns="91440" tIns="45720" rIns="91440" bIns="45720" rtlCol="0">
            <a:noAutofit/>
          </a:bodyPr>
          <a:lstStyle/>
          <a:p>
            <a:pPr marL="342900" lvl="0" indent="-342900">
              <a:spcBef>
                <a:spcPct val="20000"/>
              </a:spcBef>
              <a:buFont typeface="Arial" pitchFamily="34" charset="0"/>
              <a:buChar char="•"/>
            </a:pPr>
            <a:r>
              <a:rPr lang="en-CA" sz="2400" dirty="0" smtClean="0"/>
              <a:t>To expand </a:t>
            </a:r>
            <a:r>
              <a:rPr lang="en-CA" sz="2400" dirty="0"/>
              <a:t>stock of </a:t>
            </a:r>
            <a:r>
              <a:rPr lang="en-CA" sz="2400" dirty="0" smtClean="0"/>
              <a:t>assistive </a:t>
            </a:r>
            <a:r>
              <a:rPr lang="en-CA" sz="2400" dirty="0"/>
              <a:t>devices to eliminate the wait list and meet the increasing demand for vision rehabilitation services and equipment in BC.  Many Canadians with vision loss are excluded from social and </a:t>
            </a:r>
            <a:r>
              <a:rPr lang="en-CA" sz="2400" dirty="0" smtClean="0"/>
              <a:t>economic </a:t>
            </a:r>
            <a:r>
              <a:rPr lang="en-CA" sz="2400" dirty="0"/>
              <a:t>opportunities.  The lack of </a:t>
            </a:r>
            <a:r>
              <a:rPr lang="en-CA" sz="2400" dirty="0" smtClean="0"/>
              <a:t>skills </a:t>
            </a:r>
            <a:r>
              <a:rPr lang="en-CA" sz="2400" dirty="0"/>
              <a:t>training and support results in 65% unemployment of working age adults with vision loss, and 50% earning less than $20,000 annually. </a:t>
            </a:r>
            <a:r>
              <a:rPr lang="en-CA" sz="2400" dirty="0" smtClean="0"/>
              <a:t> Specialists </a:t>
            </a:r>
            <a:r>
              <a:rPr lang="en-CA" sz="2400" dirty="0"/>
              <a:t>train those with vision loss to access </a:t>
            </a:r>
            <a:r>
              <a:rPr lang="en-CA" sz="2400" dirty="0" smtClean="0"/>
              <a:t>information </a:t>
            </a:r>
            <a:r>
              <a:rPr lang="en-CA" sz="2400" dirty="0"/>
              <a:t>using </a:t>
            </a:r>
            <a:r>
              <a:rPr lang="en-CA" sz="2400" dirty="0" smtClean="0"/>
              <a:t>assistive </a:t>
            </a:r>
            <a:r>
              <a:rPr lang="en-CA" sz="2400" dirty="0"/>
              <a:t>devices.  These devices coupled with the skills taught by </a:t>
            </a:r>
            <a:r>
              <a:rPr lang="en-CA" sz="2400" dirty="0" smtClean="0"/>
              <a:t> </a:t>
            </a:r>
            <a:r>
              <a:rPr lang="en-CA" sz="2400" dirty="0"/>
              <a:t>Specialists increase self reliance, personal capacity and the ability to be productive contributing community members.</a:t>
            </a:r>
            <a:r>
              <a:rPr lang="en-CA" sz="2400" dirty="0" smtClean="0"/>
              <a:t> </a:t>
            </a:r>
            <a:endParaRPr kumimoji="0" lang="en-CA" sz="24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6" name="Picture 5"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1196752"/>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sz="4400" b="0" i="0" u="none" strike="noStrike" kern="1200" cap="none" spc="0" normalizeH="0" baseline="0" noProof="0" dirty="0" smtClean="0">
                <a:ln>
                  <a:noFill/>
                </a:ln>
                <a:solidFill>
                  <a:schemeClr val="tx1"/>
                </a:solidFill>
                <a:effectLst/>
                <a:uLnTx/>
                <a:uFillTx/>
                <a:latin typeface="+mj-lt"/>
                <a:ea typeface="+mj-ea"/>
                <a:cs typeface="+mj-cs"/>
              </a:rPr>
              <a:t>Project Summary Examples:</a:t>
            </a:r>
            <a:br>
              <a:rPr kumimoji="0" lang="en-CA" sz="4400" b="0" i="0" u="none" strike="noStrike" kern="1200" cap="none" spc="0" normalizeH="0" baseline="0" noProof="0" dirty="0" smtClean="0">
                <a:ln>
                  <a:noFill/>
                </a:ln>
                <a:solidFill>
                  <a:schemeClr val="tx1"/>
                </a:solidFill>
                <a:effectLst/>
                <a:uLnTx/>
                <a:uFillTx/>
                <a:latin typeface="+mj-lt"/>
                <a:ea typeface="+mj-ea"/>
                <a:cs typeface="+mj-cs"/>
              </a:rPr>
            </a:br>
            <a:endParaRPr kumimoji="0" lang="en-CA"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Subtitle 2"/>
          <p:cNvSpPr txBox="1">
            <a:spLocks/>
          </p:cNvSpPr>
          <p:nvPr/>
        </p:nvSpPr>
        <p:spPr>
          <a:xfrm>
            <a:off x="395536" y="2060848"/>
            <a:ext cx="8568952" cy="4320480"/>
          </a:xfrm>
          <a:prstGeom prst="rect">
            <a:avLst/>
          </a:prstGeom>
        </p:spPr>
        <p:txBody>
          <a:bodyPr vert="horz" lIns="91440" tIns="45720" rIns="91440" bIns="45720" rtlCol="0">
            <a:noAutofit/>
          </a:bodyPr>
          <a:lstStyle/>
          <a:p>
            <a:pPr marL="342900" lvl="0" indent="-342900">
              <a:spcBef>
                <a:spcPct val="20000"/>
              </a:spcBef>
              <a:buFont typeface="Arial" pitchFamily="34" charset="0"/>
              <a:buChar char="•"/>
            </a:pPr>
            <a:r>
              <a:rPr lang="en-CA" sz="2400" dirty="0"/>
              <a:t>Request the funding to cover costs to further develop and operate the garden for the 2015 growing season so that staff may concentrate on community gardening as a therapeutic process and a means to develop skills. Funding to purchase seed, soil, hardware, tools and stakes.  Require a fund for contract services and honorariums to mentors/garden instructors who will teach food bank clients the basics of planting, fertilizing, thinning, pruning, weeding and harvesting and a mileage fund to reimburse instructors not only to get to the garden but transporting coolers of vegetables to the community kitchen and/or </a:t>
            </a:r>
            <a:r>
              <a:rPr lang="en-CA" sz="2400" dirty="0" err="1"/>
              <a:t>foodbank</a:t>
            </a:r>
            <a:r>
              <a:rPr lang="en-CA" sz="2400" dirty="0"/>
              <a:t>.  To construct a greenhouse on site.  To lay crushed gravel to provide wheelchair/walker access.</a:t>
            </a:r>
            <a:r>
              <a:rPr lang="en-CA" sz="2400" dirty="0" smtClean="0"/>
              <a:t> </a:t>
            </a:r>
            <a:endParaRPr kumimoji="0" lang="en-CA" sz="24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6" name="Picture 5" descr="CFSO logo-approved.jpg"/>
          <p:cNvPicPr>
            <a:picLocks noChangeAspect="1"/>
          </p:cNvPicPr>
          <p:nvPr/>
        </p:nvPicPr>
        <p:blipFill>
          <a:blip r:embed="rId2" cstate="print"/>
          <a:stretch>
            <a:fillRect/>
          </a:stretch>
        </p:blipFill>
        <p:spPr>
          <a:xfrm>
            <a:off x="539553" y="476672"/>
            <a:ext cx="2160240" cy="661089"/>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2311</Words>
  <Application>Microsoft Office PowerPoint</Application>
  <PresentationFormat>On-screen Show (4:3)</PresentationFormat>
  <Paragraphs>65</Paragraphs>
  <Slides>32</Slides>
  <Notes>1</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Project Summary Examples: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Project Summary Examples: </vt:lpstr>
      <vt:lpstr>Slide 15</vt:lpstr>
      <vt:lpstr>Slide 16</vt:lpstr>
      <vt:lpstr>Project Summary Examples: </vt:lpstr>
      <vt:lpstr>Project Summary Examples: </vt:lpstr>
      <vt:lpstr>Project Summary Examples: </vt:lpstr>
      <vt:lpstr>Project Summary Examples: </vt:lpstr>
      <vt:lpstr>Project Summary Examples: </vt:lpstr>
      <vt:lpstr>Slide 22</vt:lpstr>
      <vt:lpstr>Project Summary Examples: </vt:lpstr>
      <vt:lpstr>Slide 24</vt:lpstr>
      <vt:lpstr>Project Summary Examples: </vt:lpstr>
      <vt:lpstr>Slide 26</vt:lpstr>
      <vt:lpstr>Slide 27</vt:lpstr>
      <vt:lpstr>Project Summary Examples: </vt:lpstr>
      <vt:lpstr>Slide 29</vt:lpstr>
      <vt:lpstr>Slide 30</vt:lpstr>
      <vt:lpstr>Project Summary Examples: </vt:lpstr>
      <vt:lpstr>Slide 32</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Summary Examples:</dc:title>
  <dc:creator>cfsoserver</dc:creator>
  <cp:lastModifiedBy>cfsoserver</cp:lastModifiedBy>
  <cp:revision>15</cp:revision>
  <dcterms:created xsi:type="dcterms:W3CDTF">2016-01-14T17:37:34Z</dcterms:created>
  <dcterms:modified xsi:type="dcterms:W3CDTF">2016-01-14T19:04:27Z</dcterms:modified>
</cp:coreProperties>
</file>